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sldIdLst>
    <p:sldId id="256" r:id="rId2"/>
    <p:sldId id="257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1" r:id="rId14"/>
    <p:sldId id="273" r:id="rId15"/>
    <p:sldId id="260" r:id="rId16"/>
    <p:sldId id="276" r:id="rId17"/>
    <p:sldId id="274" r:id="rId18"/>
    <p:sldId id="275" r:id="rId19"/>
    <p:sldId id="325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330" r:id="rId30"/>
    <p:sldId id="289" r:id="rId31"/>
    <p:sldId id="290" r:id="rId32"/>
    <p:sldId id="291" r:id="rId33"/>
    <p:sldId id="292" r:id="rId34"/>
    <p:sldId id="293" r:id="rId35"/>
    <p:sldId id="294" r:id="rId36"/>
    <p:sldId id="262" r:id="rId37"/>
    <p:sldId id="295" r:id="rId38"/>
    <p:sldId id="296" r:id="rId39"/>
    <p:sldId id="297" r:id="rId40"/>
    <p:sldId id="298" r:id="rId41"/>
    <p:sldId id="326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51" r:id="rId51"/>
    <p:sldId id="350" r:id="rId52"/>
    <p:sldId id="307" r:id="rId53"/>
    <p:sldId id="329" r:id="rId54"/>
    <p:sldId id="308" r:id="rId55"/>
    <p:sldId id="261" r:id="rId56"/>
    <p:sldId id="309" r:id="rId57"/>
    <p:sldId id="310" r:id="rId58"/>
    <p:sldId id="311" r:id="rId59"/>
    <p:sldId id="327" r:id="rId60"/>
    <p:sldId id="313" r:id="rId61"/>
    <p:sldId id="328" r:id="rId62"/>
    <p:sldId id="315" r:id="rId63"/>
    <p:sldId id="316" r:id="rId64"/>
    <p:sldId id="317" r:id="rId65"/>
    <p:sldId id="318" r:id="rId66"/>
    <p:sldId id="319" r:id="rId67"/>
    <p:sldId id="322" r:id="rId68"/>
    <p:sldId id="353" r:id="rId69"/>
    <p:sldId id="354" r:id="rId70"/>
    <p:sldId id="323" r:id="rId71"/>
    <p:sldId id="324" r:id="rId72"/>
    <p:sldId id="355" r:id="rId73"/>
    <p:sldId id="356" r:id="rId74"/>
    <p:sldId id="332" r:id="rId75"/>
    <p:sldId id="331" r:id="rId76"/>
    <p:sldId id="357" r:id="rId77"/>
    <p:sldId id="334" r:id="rId78"/>
    <p:sldId id="335" r:id="rId79"/>
    <p:sldId id="341" r:id="rId80"/>
    <p:sldId id="340" r:id="rId81"/>
    <p:sldId id="343" r:id="rId82"/>
    <p:sldId id="347" r:id="rId83"/>
    <p:sldId id="358" r:id="rId84"/>
    <p:sldId id="336" r:id="rId85"/>
    <p:sldId id="337" r:id="rId86"/>
    <p:sldId id="342" r:id="rId87"/>
    <p:sldId id="339" r:id="rId88"/>
    <p:sldId id="346" r:id="rId89"/>
    <p:sldId id="333" r:id="rId90"/>
    <p:sldId id="338" r:id="rId91"/>
    <p:sldId id="344" r:id="rId92"/>
    <p:sldId id="345" r:id="rId93"/>
    <p:sldId id="352" r:id="rId94"/>
    <p:sldId id="348" r:id="rId95"/>
    <p:sldId id="349" r:id="rId96"/>
    <p:sldId id="320" r:id="rId97"/>
    <p:sldId id="321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3" d="100"/>
          <a:sy n="103" d="100"/>
        </p:scale>
        <p:origin x="-88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3DCB86-DD17-4EB1-8849-0F5CB6126B74}" type="doc">
      <dgm:prSet loTypeId="urn:microsoft.com/office/officeart/2005/8/layout/pyramid1" loCatId="pyramid" qsTypeId="urn:microsoft.com/office/officeart/2005/8/quickstyle/3d2" qsCatId="3D" csTypeId="urn:microsoft.com/office/officeart/2005/8/colors/colorful5" csCatId="colorful" phldr="1"/>
      <dgm:spPr/>
    </dgm:pt>
    <dgm:pt modelId="{8C3B8B60-0D9E-4808-A4A9-6142FE982B7E}">
      <dgm:prSet phldrT="[Text]" custT="1"/>
      <dgm:spPr/>
      <dgm:t>
        <a:bodyPr/>
        <a:lstStyle/>
        <a:p>
          <a:r>
            <a:rPr lang="en-GB" sz="1100" b="1" dirty="0" smtClean="0"/>
            <a:t>CPU</a:t>
          </a:r>
          <a:endParaRPr lang="en-GB" sz="1100" b="1" dirty="0"/>
        </a:p>
      </dgm:t>
    </dgm:pt>
    <dgm:pt modelId="{7EFD7C00-8872-4A6C-B323-48B096B638AC}" type="parTrans" cxnId="{92EF1CAF-F74F-40BB-91B4-FA5F6484720B}">
      <dgm:prSet/>
      <dgm:spPr/>
      <dgm:t>
        <a:bodyPr/>
        <a:lstStyle/>
        <a:p>
          <a:endParaRPr lang="en-GB"/>
        </a:p>
      </dgm:t>
    </dgm:pt>
    <dgm:pt modelId="{47CF9A87-BA56-4364-B8E5-8C7801B1567F}" type="sibTrans" cxnId="{92EF1CAF-F74F-40BB-91B4-FA5F6484720B}">
      <dgm:prSet/>
      <dgm:spPr/>
      <dgm:t>
        <a:bodyPr/>
        <a:lstStyle/>
        <a:p>
          <a:endParaRPr lang="en-GB"/>
        </a:p>
      </dgm:t>
    </dgm:pt>
    <dgm:pt modelId="{6B2F426D-AF33-4F64-AEB5-A596DDB1081C}">
      <dgm:prSet phldrT="[Text]"/>
      <dgm:spPr/>
      <dgm:t>
        <a:bodyPr/>
        <a:lstStyle/>
        <a:p>
          <a:r>
            <a:rPr lang="en-GB" b="1" dirty="0" smtClean="0"/>
            <a:t>Cache</a:t>
          </a:r>
          <a:endParaRPr lang="en-GB" b="1" dirty="0"/>
        </a:p>
      </dgm:t>
    </dgm:pt>
    <dgm:pt modelId="{5E4A6F79-02B3-4B2B-A699-90074A3DA3AB}" type="parTrans" cxnId="{A7EC9FF1-F5EA-4957-8893-FBBC0CA7A5DF}">
      <dgm:prSet/>
      <dgm:spPr/>
      <dgm:t>
        <a:bodyPr/>
        <a:lstStyle/>
        <a:p>
          <a:endParaRPr lang="en-GB"/>
        </a:p>
      </dgm:t>
    </dgm:pt>
    <dgm:pt modelId="{CAC3B710-8CCA-4FAF-86A9-2931A484F94F}" type="sibTrans" cxnId="{A7EC9FF1-F5EA-4957-8893-FBBC0CA7A5DF}">
      <dgm:prSet/>
      <dgm:spPr/>
      <dgm:t>
        <a:bodyPr/>
        <a:lstStyle/>
        <a:p>
          <a:endParaRPr lang="en-GB"/>
        </a:p>
      </dgm:t>
    </dgm:pt>
    <dgm:pt modelId="{024B4E92-E7DF-4530-A005-480B4854E97E}">
      <dgm:prSet phldrT="[Text]"/>
      <dgm:spPr/>
      <dgm:t>
        <a:bodyPr/>
        <a:lstStyle/>
        <a:p>
          <a:r>
            <a:rPr lang="en-GB" dirty="0" smtClean="0"/>
            <a:t>L1 Cache</a:t>
          </a:r>
          <a:endParaRPr lang="en-GB" dirty="0"/>
        </a:p>
      </dgm:t>
    </dgm:pt>
    <dgm:pt modelId="{D3702496-460B-47FE-A07A-990EE34185A0}" type="parTrans" cxnId="{86A04057-13D4-4EBD-B92C-949B8BC778BB}">
      <dgm:prSet/>
      <dgm:spPr/>
      <dgm:t>
        <a:bodyPr/>
        <a:lstStyle/>
        <a:p>
          <a:endParaRPr lang="en-GB"/>
        </a:p>
      </dgm:t>
    </dgm:pt>
    <dgm:pt modelId="{179B84E3-C6BF-43E8-A866-643E4CAB11E2}" type="sibTrans" cxnId="{86A04057-13D4-4EBD-B92C-949B8BC778BB}">
      <dgm:prSet/>
      <dgm:spPr/>
      <dgm:t>
        <a:bodyPr/>
        <a:lstStyle/>
        <a:p>
          <a:endParaRPr lang="en-GB"/>
        </a:p>
      </dgm:t>
    </dgm:pt>
    <dgm:pt modelId="{642CFCE9-43A4-4753-BADC-5B019B33CCF2}">
      <dgm:prSet phldrT="[Text]"/>
      <dgm:spPr/>
      <dgm:t>
        <a:bodyPr/>
        <a:lstStyle/>
        <a:p>
          <a:r>
            <a:rPr lang="en-GB" b="1" dirty="0" smtClean="0"/>
            <a:t>Physical Memory</a:t>
          </a:r>
          <a:r>
            <a:rPr lang="en-GB" dirty="0" smtClean="0"/>
            <a:t/>
          </a:r>
          <a:br>
            <a:rPr lang="en-GB" dirty="0" smtClean="0"/>
          </a:br>
          <a:r>
            <a:rPr lang="en-GB" dirty="0" smtClean="0"/>
            <a:t>Random Access Memory</a:t>
          </a:r>
          <a:endParaRPr lang="en-GB" dirty="0"/>
        </a:p>
      </dgm:t>
    </dgm:pt>
    <dgm:pt modelId="{4A1B2F9A-76EA-44C5-852D-67B84A1F1EEB}" type="parTrans" cxnId="{75C1B5BB-E082-48D6-ABD3-6817B6652D69}">
      <dgm:prSet/>
      <dgm:spPr/>
      <dgm:t>
        <a:bodyPr/>
        <a:lstStyle/>
        <a:p>
          <a:endParaRPr lang="en-GB"/>
        </a:p>
      </dgm:t>
    </dgm:pt>
    <dgm:pt modelId="{B6529D36-115A-48CB-851C-C613460BBC0A}" type="sibTrans" cxnId="{75C1B5BB-E082-48D6-ABD3-6817B6652D69}">
      <dgm:prSet/>
      <dgm:spPr/>
      <dgm:t>
        <a:bodyPr/>
        <a:lstStyle/>
        <a:p>
          <a:endParaRPr lang="en-GB"/>
        </a:p>
      </dgm:t>
    </dgm:pt>
    <dgm:pt modelId="{0EA6ADF3-7AD9-4C1F-80F0-B489330A1933}">
      <dgm:prSet phldrT="[Text]"/>
      <dgm:spPr/>
      <dgm:t>
        <a:bodyPr/>
        <a:lstStyle/>
        <a:p>
          <a:r>
            <a:rPr lang="en-GB" dirty="0" smtClean="0"/>
            <a:t>L2 Cache</a:t>
          </a:r>
          <a:endParaRPr lang="en-GB" dirty="0"/>
        </a:p>
      </dgm:t>
    </dgm:pt>
    <dgm:pt modelId="{EC097A3B-9333-4A11-AF93-E0B2419EE6BF}" type="parTrans" cxnId="{AB400F66-B417-4B70-A622-C0035CD8640E}">
      <dgm:prSet/>
      <dgm:spPr/>
      <dgm:t>
        <a:bodyPr/>
        <a:lstStyle/>
        <a:p>
          <a:endParaRPr lang="en-GB"/>
        </a:p>
      </dgm:t>
    </dgm:pt>
    <dgm:pt modelId="{F0DA8CC4-31CD-4D4A-8D94-930E59040175}" type="sibTrans" cxnId="{AB400F66-B417-4B70-A622-C0035CD8640E}">
      <dgm:prSet/>
      <dgm:spPr/>
      <dgm:t>
        <a:bodyPr/>
        <a:lstStyle/>
        <a:p>
          <a:endParaRPr lang="en-GB"/>
        </a:p>
      </dgm:t>
    </dgm:pt>
    <dgm:pt modelId="{9274D09A-04A4-4B39-A222-C356F321DB1F}">
      <dgm:prSet phldrT="[Text]"/>
      <dgm:spPr/>
      <dgm:t>
        <a:bodyPr/>
        <a:lstStyle/>
        <a:p>
          <a:r>
            <a:rPr lang="en-GB" dirty="0" smtClean="0"/>
            <a:t>L3 Cache</a:t>
          </a:r>
          <a:endParaRPr lang="en-GB" dirty="0"/>
        </a:p>
      </dgm:t>
    </dgm:pt>
    <dgm:pt modelId="{620D8F4C-9C3F-4191-ABEF-A3F28E007B02}" type="parTrans" cxnId="{3E677259-E940-4A2D-A850-8C75B32A466E}">
      <dgm:prSet/>
      <dgm:spPr/>
      <dgm:t>
        <a:bodyPr/>
        <a:lstStyle/>
        <a:p>
          <a:endParaRPr lang="en-GB"/>
        </a:p>
      </dgm:t>
    </dgm:pt>
    <dgm:pt modelId="{459081B7-77B3-4726-80BD-A4C74B346786}" type="sibTrans" cxnId="{3E677259-E940-4A2D-A850-8C75B32A466E}">
      <dgm:prSet/>
      <dgm:spPr/>
      <dgm:t>
        <a:bodyPr/>
        <a:lstStyle/>
        <a:p>
          <a:endParaRPr lang="en-GB"/>
        </a:p>
      </dgm:t>
    </dgm:pt>
    <dgm:pt modelId="{C920A229-22D9-4A51-A69D-DB66D710D1DC}">
      <dgm:prSet phldrT="[Text]"/>
      <dgm:spPr/>
      <dgm:t>
        <a:bodyPr/>
        <a:lstStyle/>
        <a:p>
          <a:r>
            <a:rPr lang="en-GB" b="1" dirty="0" smtClean="0"/>
            <a:t>Solid State Memory</a:t>
          </a:r>
          <a:r>
            <a:rPr lang="en-GB" dirty="0" smtClean="0"/>
            <a:t/>
          </a:r>
          <a:br>
            <a:rPr lang="en-GB" dirty="0" smtClean="0"/>
          </a:br>
          <a:r>
            <a:rPr lang="en-GB" dirty="0" smtClean="0"/>
            <a:t>Non-volatile flash based memory</a:t>
          </a:r>
          <a:endParaRPr lang="en-GB" dirty="0"/>
        </a:p>
      </dgm:t>
    </dgm:pt>
    <dgm:pt modelId="{975C6D94-3724-4639-97FB-FF9E91B094E0}" type="parTrans" cxnId="{4A7DD92F-F176-496B-BFBD-3B2EB6ADDD49}">
      <dgm:prSet/>
      <dgm:spPr/>
      <dgm:t>
        <a:bodyPr/>
        <a:lstStyle/>
        <a:p>
          <a:endParaRPr lang="en-GB"/>
        </a:p>
      </dgm:t>
    </dgm:pt>
    <dgm:pt modelId="{35D8F443-746F-4AAB-BA46-77FF81A017BC}" type="sibTrans" cxnId="{4A7DD92F-F176-496B-BFBD-3B2EB6ADDD49}">
      <dgm:prSet/>
      <dgm:spPr/>
      <dgm:t>
        <a:bodyPr/>
        <a:lstStyle/>
        <a:p>
          <a:endParaRPr lang="en-GB"/>
        </a:p>
      </dgm:t>
    </dgm:pt>
    <dgm:pt modelId="{2DCC20C6-7A26-4559-BD4D-B50EDE9962C7}">
      <dgm:prSet phldrT="[Text]"/>
      <dgm:spPr/>
      <dgm:t>
        <a:bodyPr/>
        <a:lstStyle/>
        <a:p>
          <a:r>
            <a:rPr lang="en-GB" b="1" dirty="0" smtClean="0"/>
            <a:t>Virtual Memory</a:t>
          </a:r>
          <a:r>
            <a:rPr lang="en-GB" dirty="0" smtClean="0"/>
            <a:t/>
          </a:r>
          <a:br>
            <a:rPr lang="en-GB" dirty="0" smtClean="0"/>
          </a:br>
          <a:r>
            <a:rPr lang="en-GB" dirty="0" smtClean="0"/>
            <a:t>File Based Memory</a:t>
          </a:r>
          <a:endParaRPr lang="en-GB" dirty="0"/>
        </a:p>
      </dgm:t>
    </dgm:pt>
    <dgm:pt modelId="{9B25B6B8-16B8-46A3-8FB5-0BBDCECB77F0}" type="parTrans" cxnId="{54B9D7DC-D070-47BB-B141-EE4C739C251F}">
      <dgm:prSet/>
      <dgm:spPr/>
      <dgm:t>
        <a:bodyPr/>
        <a:lstStyle/>
        <a:p>
          <a:endParaRPr lang="en-GB"/>
        </a:p>
      </dgm:t>
    </dgm:pt>
    <dgm:pt modelId="{73A07644-4262-4622-9C8E-FE3D6BB97428}" type="sibTrans" cxnId="{54B9D7DC-D070-47BB-B141-EE4C739C251F}">
      <dgm:prSet/>
      <dgm:spPr/>
      <dgm:t>
        <a:bodyPr/>
        <a:lstStyle/>
        <a:p>
          <a:endParaRPr lang="en-GB"/>
        </a:p>
      </dgm:t>
    </dgm:pt>
    <dgm:pt modelId="{10B2BFDC-4623-4FDC-A182-5C61755D44A2}">
      <dgm:prSet phldrT="[Text]" custT="1"/>
      <dgm:spPr/>
      <dgm:t>
        <a:bodyPr/>
        <a:lstStyle/>
        <a:p>
          <a:r>
            <a:rPr lang="en-GB" smtClean="0"/>
            <a:t>Registers</a:t>
          </a:r>
          <a:endParaRPr lang="en-GB" sz="1100" b="1" dirty="0"/>
        </a:p>
      </dgm:t>
    </dgm:pt>
    <dgm:pt modelId="{FCF47D51-1110-4371-8969-0349AD02313F}" type="parTrans" cxnId="{AF49BFAF-16D8-4910-AB9B-3513339319C9}">
      <dgm:prSet/>
      <dgm:spPr/>
      <dgm:t>
        <a:bodyPr/>
        <a:lstStyle/>
        <a:p>
          <a:endParaRPr lang="en-GB"/>
        </a:p>
      </dgm:t>
    </dgm:pt>
    <dgm:pt modelId="{D8C4B056-DDB0-44B3-8E9E-3481810F16B0}" type="sibTrans" cxnId="{AF49BFAF-16D8-4910-AB9B-3513339319C9}">
      <dgm:prSet/>
      <dgm:spPr/>
      <dgm:t>
        <a:bodyPr/>
        <a:lstStyle/>
        <a:p>
          <a:endParaRPr lang="en-GB"/>
        </a:p>
      </dgm:t>
    </dgm:pt>
    <dgm:pt modelId="{F9352D9D-30D6-43DA-BFDE-BD867E8E83CE}" type="pres">
      <dgm:prSet presAssocID="{BD3DCB86-DD17-4EB1-8849-0F5CB6126B74}" presName="Name0" presStyleCnt="0">
        <dgm:presLayoutVars>
          <dgm:dir/>
          <dgm:animLvl val="lvl"/>
          <dgm:resizeHandles val="exact"/>
        </dgm:presLayoutVars>
      </dgm:prSet>
      <dgm:spPr/>
    </dgm:pt>
    <dgm:pt modelId="{771D16C9-58D5-48A1-869D-05821AAB3679}" type="pres">
      <dgm:prSet presAssocID="{8C3B8B60-0D9E-4808-A4A9-6142FE982B7E}" presName="Name8" presStyleCnt="0"/>
      <dgm:spPr/>
    </dgm:pt>
    <dgm:pt modelId="{C7AC8D95-274B-4A03-8906-F2753BB9C81A}" type="pres">
      <dgm:prSet presAssocID="{8C3B8B60-0D9E-4808-A4A9-6142FE982B7E}" presName="level" presStyleLbl="node1" presStyleIdx="0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EC2189D-8956-4281-9BA5-F0D373192237}" type="pres">
      <dgm:prSet presAssocID="{8C3B8B60-0D9E-4808-A4A9-6142FE982B7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F977952-8061-4579-80B3-91F5E6C9D472}" type="pres">
      <dgm:prSet presAssocID="{10B2BFDC-4623-4FDC-A182-5C61755D44A2}" presName="Name8" presStyleCnt="0"/>
      <dgm:spPr/>
    </dgm:pt>
    <dgm:pt modelId="{23223F13-EB05-4049-900F-360973B1270B}" type="pres">
      <dgm:prSet presAssocID="{10B2BFDC-4623-4FDC-A182-5C61755D44A2}" presName="level" presStyleLbl="node1" presStyleIdx="1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613B690-8C88-4DB2-971C-5CB708ADAEA4}" type="pres">
      <dgm:prSet presAssocID="{10B2BFDC-4623-4FDC-A182-5C61755D44A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A6C357-BA0F-497C-A2AD-09EFEB169E3E}" type="pres">
      <dgm:prSet presAssocID="{6B2F426D-AF33-4F64-AEB5-A596DDB1081C}" presName="Name8" presStyleCnt="0"/>
      <dgm:spPr/>
    </dgm:pt>
    <dgm:pt modelId="{4FD13157-A3C6-4441-8C56-1808B342BB80}" type="pres">
      <dgm:prSet presAssocID="{6B2F426D-AF33-4F64-AEB5-A596DDB1081C}" presName="level" presStyleLbl="node1" presStyleIdx="2" presStyleCnt="9" custLinFactNeighborX="-202" custLinFactNeighborY="-607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2C2742-67F8-49A3-B6DE-B4A277A13E88}" type="pres">
      <dgm:prSet presAssocID="{6B2F426D-AF33-4F64-AEB5-A596DDB108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D0B227E-2D54-4FAF-BFDF-8505E35084E3}" type="pres">
      <dgm:prSet presAssocID="{024B4E92-E7DF-4530-A005-480B4854E97E}" presName="Name8" presStyleCnt="0"/>
      <dgm:spPr/>
    </dgm:pt>
    <dgm:pt modelId="{1F87A29A-4679-4A94-9BA2-577FBC10418C}" type="pres">
      <dgm:prSet presAssocID="{024B4E92-E7DF-4530-A005-480B4854E97E}" presName="level" presStyleLbl="node1" presStyleIdx="3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8A47DCB-F07A-4F55-8C92-4D54C641B340}" type="pres">
      <dgm:prSet presAssocID="{024B4E92-E7DF-4530-A005-480B4854E97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27407FB-85FC-449E-A853-EE961E2BEE33}" type="pres">
      <dgm:prSet presAssocID="{0EA6ADF3-7AD9-4C1F-80F0-B489330A1933}" presName="Name8" presStyleCnt="0"/>
      <dgm:spPr/>
    </dgm:pt>
    <dgm:pt modelId="{3C470B04-72B2-4456-A7F6-641FF647417F}" type="pres">
      <dgm:prSet presAssocID="{0EA6ADF3-7AD9-4C1F-80F0-B489330A1933}" presName="level" presStyleLbl="node1" presStyleIdx="4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E6F6CC-4DA3-4FA3-91B4-E7BB9062DEFB}" type="pres">
      <dgm:prSet presAssocID="{0EA6ADF3-7AD9-4C1F-80F0-B489330A193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52971F0-0568-4E82-916D-33442CF9EA42}" type="pres">
      <dgm:prSet presAssocID="{9274D09A-04A4-4B39-A222-C356F321DB1F}" presName="Name8" presStyleCnt="0"/>
      <dgm:spPr/>
    </dgm:pt>
    <dgm:pt modelId="{78AAAE24-29F3-46C5-9B44-451E5A3546F5}" type="pres">
      <dgm:prSet presAssocID="{9274D09A-04A4-4B39-A222-C356F321DB1F}" presName="level" presStyleLbl="node1" presStyleIdx="5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BCE535-9702-4628-930D-87E74387691B}" type="pres">
      <dgm:prSet presAssocID="{9274D09A-04A4-4B39-A222-C356F321DB1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26DDC4B-EF5C-4E96-86B3-F5329358ACFF}" type="pres">
      <dgm:prSet presAssocID="{642CFCE9-43A4-4753-BADC-5B019B33CCF2}" presName="Name8" presStyleCnt="0"/>
      <dgm:spPr/>
    </dgm:pt>
    <dgm:pt modelId="{4FFF8FB6-073C-4DC5-A240-A288DC67589D}" type="pres">
      <dgm:prSet presAssocID="{642CFCE9-43A4-4753-BADC-5B019B33CCF2}" presName="level" presStyleLbl="node1" presStyleIdx="6" presStyleCnt="9" custLinFactNeighborX="488" custLinFactNeighborY="-65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629ED5-F01C-42BD-9BBF-F79E9DC46A9A}" type="pres">
      <dgm:prSet presAssocID="{642CFCE9-43A4-4753-BADC-5B019B33CCF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122E93B-630D-4836-84DA-C8B1B39D9353}" type="pres">
      <dgm:prSet presAssocID="{C920A229-22D9-4A51-A69D-DB66D710D1DC}" presName="Name8" presStyleCnt="0"/>
      <dgm:spPr/>
    </dgm:pt>
    <dgm:pt modelId="{9C4D47C3-E1AB-4D94-AB7F-8B3DACDEE2A3}" type="pres">
      <dgm:prSet presAssocID="{C920A229-22D9-4A51-A69D-DB66D710D1DC}" presName="level" presStyleLbl="node1" presStyleIdx="7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91646D-09ED-4234-836F-5BA774C772CB}" type="pres">
      <dgm:prSet presAssocID="{C920A229-22D9-4A51-A69D-DB66D710D1D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AFB3B21-306F-47BE-A51D-40FBA3ECD12C}" type="pres">
      <dgm:prSet presAssocID="{2DCC20C6-7A26-4559-BD4D-B50EDE9962C7}" presName="Name8" presStyleCnt="0"/>
      <dgm:spPr/>
    </dgm:pt>
    <dgm:pt modelId="{8D6870C4-AD09-4E8F-B326-10A87AC6D98A}" type="pres">
      <dgm:prSet presAssocID="{2DCC20C6-7A26-4559-BD4D-B50EDE9962C7}" presName="level" presStyleLbl="node1" presStyleIdx="8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D938DE6-44A2-42E2-9B2E-0628DA01684A}" type="pres">
      <dgm:prSet presAssocID="{2DCC20C6-7A26-4559-BD4D-B50EDE9962C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7318D3A-E039-4A46-82FC-76BDF6ACC91F}" type="presOf" srcId="{10B2BFDC-4623-4FDC-A182-5C61755D44A2}" destId="{23223F13-EB05-4049-900F-360973B1270B}" srcOrd="0" destOrd="0" presId="urn:microsoft.com/office/officeart/2005/8/layout/pyramid1"/>
    <dgm:cxn modelId="{A7EC9FF1-F5EA-4957-8893-FBBC0CA7A5DF}" srcId="{BD3DCB86-DD17-4EB1-8849-0F5CB6126B74}" destId="{6B2F426D-AF33-4F64-AEB5-A596DDB1081C}" srcOrd="2" destOrd="0" parTransId="{5E4A6F79-02B3-4B2B-A699-90074A3DA3AB}" sibTransId="{CAC3B710-8CCA-4FAF-86A9-2931A484F94F}"/>
    <dgm:cxn modelId="{AF49BFAF-16D8-4910-AB9B-3513339319C9}" srcId="{BD3DCB86-DD17-4EB1-8849-0F5CB6126B74}" destId="{10B2BFDC-4623-4FDC-A182-5C61755D44A2}" srcOrd="1" destOrd="0" parTransId="{FCF47D51-1110-4371-8969-0349AD02313F}" sibTransId="{D8C4B056-DDB0-44B3-8E9E-3481810F16B0}"/>
    <dgm:cxn modelId="{86A04057-13D4-4EBD-B92C-949B8BC778BB}" srcId="{BD3DCB86-DD17-4EB1-8849-0F5CB6126B74}" destId="{024B4E92-E7DF-4530-A005-480B4854E97E}" srcOrd="3" destOrd="0" parTransId="{D3702496-460B-47FE-A07A-990EE34185A0}" sibTransId="{179B84E3-C6BF-43E8-A866-643E4CAB11E2}"/>
    <dgm:cxn modelId="{7083EE09-D254-4E8E-96BD-1D0A662CF21A}" type="presOf" srcId="{642CFCE9-43A4-4753-BADC-5B019B33CCF2}" destId="{FC629ED5-F01C-42BD-9BBF-F79E9DC46A9A}" srcOrd="1" destOrd="0" presId="urn:microsoft.com/office/officeart/2005/8/layout/pyramid1"/>
    <dgm:cxn modelId="{3E677259-E940-4A2D-A850-8C75B32A466E}" srcId="{BD3DCB86-DD17-4EB1-8849-0F5CB6126B74}" destId="{9274D09A-04A4-4B39-A222-C356F321DB1F}" srcOrd="5" destOrd="0" parTransId="{620D8F4C-9C3F-4191-ABEF-A3F28E007B02}" sibTransId="{459081B7-77B3-4726-80BD-A4C74B346786}"/>
    <dgm:cxn modelId="{50893623-CEB2-4F7B-B567-0579524CAB61}" type="presOf" srcId="{2DCC20C6-7A26-4559-BD4D-B50EDE9962C7}" destId="{8D6870C4-AD09-4E8F-B326-10A87AC6D98A}" srcOrd="0" destOrd="0" presId="urn:microsoft.com/office/officeart/2005/8/layout/pyramid1"/>
    <dgm:cxn modelId="{A612AD56-94E4-4140-A01A-C3C6DEE9EB70}" type="presOf" srcId="{642CFCE9-43A4-4753-BADC-5B019B33CCF2}" destId="{4FFF8FB6-073C-4DC5-A240-A288DC67589D}" srcOrd="0" destOrd="0" presId="urn:microsoft.com/office/officeart/2005/8/layout/pyramid1"/>
    <dgm:cxn modelId="{93E3562E-8437-4AAB-A7CF-E16A6EA87D8D}" type="presOf" srcId="{8C3B8B60-0D9E-4808-A4A9-6142FE982B7E}" destId="{EEC2189D-8956-4281-9BA5-F0D373192237}" srcOrd="1" destOrd="0" presId="urn:microsoft.com/office/officeart/2005/8/layout/pyramid1"/>
    <dgm:cxn modelId="{8BCA2925-31D1-4E8A-A4F1-17497739F414}" type="presOf" srcId="{8C3B8B60-0D9E-4808-A4A9-6142FE982B7E}" destId="{C7AC8D95-274B-4A03-8906-F2753BB9C81A}" srcOrd="0" destOrd="0" presId="urn:microsoft.com/office/officeart/2005/8/layout/pyramid1"/>
    <dgm:cxn modelId="{5EA28252-D90F-4A2B-B19B-51083685EC95}" type="presOf" srcId="{C920A229-22D9-4A51-A69D-DB66D710D1DC}" destId="{9C4D47C3-E1AB-4D94-AB7F-8B3DACDEE2A3}" srcOrd="0" destOrd="0" presId="urn:microsoft.com/office/officeart/2005/8/layout/pyramid1"/>
    <dgm:cxn modelId="{1B4A966B-A2FE-40CB-BD3E-5A39654A57E4}" type="presOf" srcId="{6B2F426D-AF33-4F64-AEB5-A596DDB1081C}" destId="{E92C2742-67F8-49A3-B6DE-B4A277A13E88}" srcOrd="1" destOrd="0" presId="urn:microsoft.com/office/officeart/2005/8/layout/pyramid1"/>
    <dgm:cxn modelId="{70C96BCC-2F06-4CE2-8B3F-7354A4798FEC}" type="presOf" srcId="{024B4E92-E7DF-4530-A005-480B4854E97E}" destId="{1F87A29A-4679-4A94-9BA2-577FBC10418C}" srcOrd="0" destOrd="0" presId="urn:microsoft.com/office/officeart/2005/8/layout/pyramid1"/>
    <dgm:cxn modelId="{0BAEE83A-C2A2-4E37-88EF-F0339567032B}" type="presOf" srcId="{9274D09A-04A4-4B39-A222-C356F321DB1F}" destId="{5ABCE535-9702-4628-930D-87E74387691B}" srcOrd="1" destOrd="0" presId="urn:microsoft.com/office/officeart/2005/8/layout/pyramid1"/>
    <dgm:cxn modelId="{8270ED9E-D12A-45AB-BA87-62F457E98E6F}" type="presOf" srcId="{6B2F426D-AF33-4F64-AEB5-A596DDB1081C}" destId="{4FD13157-A3C6-4441-8C56-1808B342BB80}" srcOrd="0" destOrd="0" presId="urn:microsoft.com/office/officeart/2005/8/layout/pyramid1"/>
    <dgm:cxn modelId="{128CF417-33E9-4ABD-BB4D-03EAC0CA8CEB}" type="presOf" srcId="{2DCC20C6-7A26-4559-BD4D-B50EDE9962C7}" destId="{4D938DE6-44A2-42E2-9B2E-0628DA01684A}" srcOrd="1" destOrd="0" presId="urn:microsoft.com/office/officeart/2005/8/layout/pyramid1"/>
    <dgm:cxn modelId="{9613CA04-E5AE-4C19-8A87-D22F98A0B4B8}" type="presOf" srcId="{C920A229-22D9-4A51-A69D-DB66D710D1DC}" destId="{9091646D-09ED-4234-836F-5BA774C772CB}" srcOrd="1" destOrd="0" presId="urn:microsoft.com/office/officeart/2005/8/layout/pyramid1"/>
    <dgm:cxn modelId="{4082556A-4C0C-492A-9941-F7C73EDFB5CF}" type="presOf" srcId="{0EA6ADF3-7AD9-4C1F-80F0-B489330A1933}" destId="{3C470B04-72B2-4456-A7F6-641FF647417F}" srcOrd="0" destOrd="0" presId="urn:microsoft.com/office/officeart/2005/8/layout/pyramid1"/>
    <dgm:cxn modelId="{54B9D7DC-D070-47BB-B141-EE4C739C251F}" srcId="{BD3DCB86-DD17-4EB1-8849-0F5CB6126B74}" destId="{2DCC20C6-7A26-4559-BD4D-B50EDE9962C7}" srcOrd="8" destOrd="0" parTransId="{9B25B6B8-16B8-46A3-8FB5-0BBDCECB77F0}" sibTransId="{73A07644-4262-4622-9C8E-FE3D6BB97428}"/>
    <dgm:cxn modelId="{38E37836-BB59-4C58-A065-37A3F35101D5}" type="presOf" srcId="{BD3DCB86-DD17-4EB1-8849-0F5CB6126B74}" destId="{F9352D9D-30D6-43DA-BFDE-BD867E8E83CE}" srcOrd="0" destOrd="0" presId="urn:microsoft.com/office/officeart/2005/8/layout/pyramid1"/>
    <dgm:cxn modelId="{D5E27ED0-0D51-43FB-8F14-89A3240AF1E6}" type="presOf" srcId="{0EA6ADF3-7AD9-4C1F-80F0-B489330A1933}" destId="{2DE6F6CC-4DA3-4FA3-91B4-E7BB9062DEFB}" srcOrd="1" destOrd="0" presId="urn:microsoft.com/office/officeart/2005/8/layout/pyramid1"/>
    <dgm:cxn modelId="{7828BCE4-F2AC-4F9A-9757-19911418375B}" type="presOf" srcId="{024B4E92-E7DF-4530-A005-480B4854E97E}" destId="{18A47DCB-F07A-4F55-8C92-4D54C641B340}" srcOrd="1" destOrd="0" presId="urn:microsoft.com/office/officeart/2005/8/layout/pyramid1"/>
    <dgm:cxn modelId="{92EF1CAF-F74F-40BB-91B4-FA5F6484720B}" srcId="{BD3DCB86-DD17-4EB1-8849-0F5CB6126B74}" destId="{8C3B8B60-0D9E-4808-A4A9-6142FE982B7E}" srcOrd="0" destOrd="0" parTransId="{7EFD7C00-8872-4A6C-B323-48B096B638AC}" sibTransId="{47CF9A87-BA56-4364-B8E5-8C7801B1567F}"/>
    <dgm:cxn modelId="{A7322891-51D6-4AFF-AB7B-89DA4178976E}" type="presOf" srcId="{9274D09A-04A4-4B39-A222-C356F321DB1F}" destId="{78AAAE24-29F3-46C5-9B44-451E5A3546F5}" srcOrd="0" destOrd="0" presId="urn:microsoft.com/office/officeart/2005/8/layout/pyramid1"/>
    <dgm:cxn modelId="{4A7DD92F-F176-496B-BFBD-3B2EB6ADDD49}" srcId="{BD3DCB86-DD17-4EB1-8849-0F5CB6126B74}" destId="{C920A229-22D9-4A51-A69D-DB66D710D1DC}" srcOrd="7" destOrd="0" parTransId="{975C6D94-3724-4639-97FB-FF9E91B094E0}" sibTransId="{35D8F443-746F-4AAB-BA46-77FF81A017BC}"/>
    <dgm:cxn modelId="{695CB1D7-178C-45E9-A667-D71FE0A1A384}" type="presOf" srcId="{10B2BFDC-4623-4FDC-A182-5C61755D44A2}" destId="{C613B690-8C88-4DB2-971C-5CB708ADAEA4}" srcOrd="1" destOrd="0" presId="urn:microsoft.com/office/officeart/2005/8/layout/pyramid1"/>
    <dgm:cxn modelId="{AB400F66-B417-4B70-A622-C0035CD8640E}" srcId="{BD3DCB86-DD17-4EB1-8849-0F5CB6126B74}" destId="{0EA6ADF3-7AD9-4C1F-80F0-B489330A1933}" srcOrd="4" destOrd="0" parTransId="{EC097A3B-9333-4A11-AF93-E0B2419EE6BF}" sibTransId="{F0DA8CC4-31CD-4D4A-8D94-930E59040175}"/>
    <dgm:cxn modelId="{75C1B5BB-E082-48D6-ABD3-6817B6652D69}" srcId="{BD3DCB86-DD17-4EB1-8849-0F5CB6126B74}" destId="{642CFCE9-43A4-4753-BADC-5B019B33CCF2}" srcOrd="6" destOrd="0" parTransId="{4A1B2F9A-76EA-44C5-852D-67B84A1F1EEB}" sibTransId="{B6529D36-115A-48CB-851C-C613460BBC0A}"/>
    <dgm:cxn modelId="{3BF53FEF-93EE-4765-8315-5E398B009772}" type="presParOf" srcId="{F9352D9D-30D6-43DA-BFDE-BD867E8E83CE}" destId="{771D16C9-58D5-48A1-869D-05821AAB3679}" srcOrd="0" destOrd="0" presId="urn:microsoft.com/office/officeart/2005/8/layout/pyramid1"/>
    <dgm:cxn modelId="{E3B79B4C-B969-462C-8D06-0C7511E7A808}" type="presParOf" srcId="{771D16C9-58D5-48A1-869D-05821AAB3679}" destId="{C7AC8D95-274B-4A03-8906-F2753BB9C81A}" srcOrd="0" destOrd="0" presId="urn:microsoft.com/office/officeart/2005/8/layout/pyramid1"/>
    <dgm:cxn modelId="{8B3F0474-AF32-4720-A70E-EA27B9D4ACDA}" type="presParOf" srcId="{771D16C9-58D5-48A1-869D-05821AAB3679}" destId="{EEC2189D-8956-4281-9BA5-F0D373192237}" srcOrd="1" destOrd="0" presId="urn:microsoft.com/office/officeart/2005/8/layout/pyramid1"/>
    <dgm:cxn modelId="{050B01F3-70F7-421B-8BAD-841F9E713330}" type="presParOf" srcId="{F9352D9D-30D6-43DA-BFDE-BD867E8E83CE}" destId="{BF977952-8061-4579-80B3-91F5E6C9D472}" srcOrd="1" destOrd="0" presId="urn:microsoft.com/office/officeart/2005/8/layout/pyramid1"/>
    <dgm:cxn modelId="{11F890ED-15DB-43EA-A762-821593A7BB9F}" type="presParOf" srcId="{BF977952-8061-4579-80B3-91F5E6C9D472}" destId="{23223F13-EB05-4049-900F-360973B1270B}" srcOrd="0" destOrd="0" presId="urn:microsoft.com/office/officeart/2005/8/layout/pyramid1"/>
    <dgm:cxn modelId="{239FF130-9673-47CD-831B-618CD8EBAE20}" type="presParOf" srcId="{BF977952-8061-4579-80B3-91F5E6C9D472}" destId="{C613B690-8C88-4DB2-971C-5CB708ADAEA4}" srcOrd="1" destOrd="0" presId="urn:microsoft.com/office/officeart/2005/8/layout/pyramid1"/>
    <dgm:cxn modelId="{1843C06F-BA78-4F62-A1A5-87A0632ACF1B}" type="presParOf" srcId="{F9352D9D-30D6-43DA-BFDE-BD867E8E83CE}" destId="{35A6C357-BA0F-497C-A2AD-09EFEB169E3E}" srcOrd="2" destOrd="0" presId="urn:microsoft.com/office/officeart/2005/8/layout/pyramid1"/>
    <dgm:cxn modelId="{E8E58DA8-E9FB-4D1F-B4F2-552467A3DCD6}" type="presParOf" srcId="{35A6C357-BA0F-497C-A2AD-09EFEB169E3E}" destId="{4FD13157-A3C6-4441-8C56-1808B342BB80}" srcOrd="0" destOrd="0" presId="urn:microsoft.com/office/officeart/2005/8/layout/pyramid1"/>
    <dgm:cxn modelId="{FD34FDB0-254D-4049-A37B-C18335DC1CAC}" type="presParOf" srcId="{35A6C357-BA0F-497C-A2AD-09EFEB169E3E}" destId="{E92C2742-67F8-49A3-B6DE-B4A277A13E88}" srcOrd="1" destOrd="0" presId="urn:microsoft.com/office/officeart/2005/8/layout/pyramid1"/>
    <dgm:cxn modelId="{04052161-5FCA-4E4D-9030-82DF6B356042}" type="presParOf" srcId="{F9352D9D-30D6-43DA-BFDE-BD867E8E83CE}" destId="{7D0B227E-2D54-4FAF-BFDF-8505E35084E3}" srcOrd="3" destOrd="0" presId="urn:microsoft.com/office/officeart/2005/8/layout/pyramid1"/>
    <dgm:cxn modelId="{A8AA214B-BB74-4C27-A6AA-272414605966}" type="presParOf" srcId="{7D0B227E-2D54-4FAF-BFDF-8505E35084E3}" destId="{1F87A29A-4679-4A94-9BA2-577FBC10418C}" srcOrd="0" destOrd="0" presId="urn:microsoft.com/office/officeart/2005/8/layout/pyramid1"/>
    <dgm:cxn modelId="{49C049A9-6AAE-4C6F-8F12-DD94895AFE45}" type="presParOf" srcId="{7D0B227E-2D54-4FAF-BFDF-8505E35084E3}" destId="{18A47DCB-F07A-4F55-8C92-4D54C641B340}" srcOrd="1" destOrd="0" presId="urn:microsoft.com/office/officeart/2005/8/layout/pyramid1"/>
    <dgm:cxn modelId="{58FF44D5-ABA5-4AB8-A41B-67A46B9D3543}" type="presParOf" srcId="{F9352D9D-30D6-43DA-BFDE-BD867E8E83CE}" destId="{127407FB-85FC-449E-A853-EE961E2BEE33}" srcOrd="4" destOrd="0" presId="urn:microsoft.com/office/officeart/2005/8/layout/pyramid1"/>
    <dgm:cxn modelId="{0075D75E-7BEF-4BBE-AE86-85368964E8AC}" type="presParOf" srcId="{127407FB-85FC-449E-A853-EE961E2BEE33}" destId="{3C470B04-72B2-4456-A7F6-641FF647417F}" srcOrd="0" destOrd="0" presId="urn:microsoft.com/office/officeart/2005/8/layout/pyramid1"/>
    <dgm:cxn modelId="{BA33CF0E-FC3C-496B-BAF8-4485FB07A3FD}" type="presParOf" srcId="{127407FB-85FC-449E-A853-EE961E2BEE33}" destId="{2DE6F6CC-4DA3-4FA3-91B4-E7BB9062DEFB}" srcOrd="1" destOrd="0" presId="urn:microsoft.com/office/officeart/2005/8/layout/pyramid1"/>
    <dgm:cxn modelId="{B9A08804-1FCD-473F-B90F-F6263D6282F5}" type="presParOf" srcId="{F9352D9D-30D6-43DA-BFDE-BD867E8E83CE}" destId="{852971F0-0568-4E82-916D-33442CF9EA42}" srcOrd="5" destOrd="0" presId="urn:microsoft.com/office/officeart/2005/8/layout/pyramid1"/>
    <dgm:cxn modelId="{2A160672-2B77-41CF-8AFF-53B07876F7C8}" type="presParOf" srcId="{852971F0-0568-4E82-916D-33442CF9EA42}" destId="{78AAAE24-29F3-46C5-9B44-451E5A3546F5}" srcOrd="0" destOrd="0" presId="urn:microsoft.com/office/officeart/2005/8/layout/pyramid1"/>
    <dgm:cxn modelId="{94B9F50B-8107-40E5-9A43-2E31CBDFDD9A}" type="presParOf" srcId="{852971F0-0568-4E82-916D-33442CF9EA42}" destId="{5ABCE535-9702-4628-930D-87E74387691B}" srcOrd="1" destOrd="0" presId="urn:microsoft.com/office/officeart/2005/8/layout/pyramid1"/>
    <dgm:cxn modelId="{073F4F38-9584-4AAC-AAAC-C2B87ADDB6DA}" type="presParOf" srcId="{F9352D9D-30D6-43DA-BFDE-BD867E8E83CE}" destId="{926DDC4B-EF5C-4E96-86B3-F5329358ACFF}" srcOrd="6" destOrd="0" presId="urn:microsoft.com/office/officeart/2005/8/layout/pyramid1"/>
    <dgm:cxn modelId="{62962F8C-B96A-4049-BC85-97CB279408EA}" type="presParOf" srcId="{926DDC4B-EF5C-4E96-86B3-F5329358ACFF}" destId="{4FFF8FB6-073C-4DC5-A240-A288DC67589D}" srcOrd="0" destOrd="0" presId="urn:microsoft.com/office/officeart/2005/8/layout/pyramid1"/>
    <dgm:cxn modelId="{41F3B7DB-F26A-4656-B626-33A48694D38F}" type="presParOf" srcId="{926DDC4B-EF5C-4E96-86B3-F5329358ACFF}" destId="{FC629ED5-F01C-42BD-9BBF-F79E9DC46A9A}" srcOrd="1" destOrd="0" presId="urn:microsoft.com/office/officeart/2005/8/layout/pyramid1"/>
    <dgm:cxn modelId="{2E8564BA-69BB-4D77-806F-1C2B6152397C}" type="presParOf" srcId="{F9352D9D-30D6-43DA-BFDE-BD867E8E83CE}" destId="{8122E93B-630D-4836-84DA-C8B1B39D9353}" srcOrd="7" destOrd="0" presId="urn:microsoft.com/office/officeart/2005/8/layout/pyramid1"/>
    <dgm:cxn modelId="{25E54B2C-91E9-41EA-83B7-DD977D32026E}" type="presParOf" srcId="{8122E93B-630D-4836-84DA-C8B1B39D9353}" destId="{9C4D47C3-E1AB-4D94-AB7F-8B3DACDEE2A3}" srcOrd="0" destOrd="0" presId="urn:microsoft.com/office/officeart/2005/8/layout/pyramid1"/>
    <dgm:cxn modelId="{6F7174E8-5D80-47AE-B410-5D43D585D004}" type="presParOf" srcId="{8122E93B-630D-4836-84DA-C8B1B39D9353}" destId="{9091646D-09ED-4234-836F-5BA774C772CB}" srcOrd="1" destOrd="0" presId="urn:microsoft.com/office/officeart/2005/8/layout/pyramid1"/>
    <dgm:cxn modelId="{AD5A81E0-E562-43D5-BA58-50C41EB1139D}" type="presParOf" srcId="{F9352D9D-30D6-43DA-BFDE-BD867E8E83CE}" destId="{7AFB3B21-306F-47BE-A51D-40FBA3ECD12C}" srcOrd="8" destOrd="0" presId="urn:microsoft.com/office/officeart/2005/8/layout/pyramid1"/>
    <dgm:cxn modelId="{8971D446-ED87-4B98-97A5-7AF2824A42F9}" type="presParOf" srcId="{7AFB3B21-306F-47BE-A51D-40FBA3ECD12C}" destId="{8D6870C4-AD09-4E8F-B326-10A87AC6D98A}" srcOrd="0" destOrd="0" presId="urn:microsoft.com/office/officeart/2005/8/layout/pyramid1"/>
    <dgm:cxn modelId="{CD778955-5151-4F11-ACAE-C2A3333157E5}" type="presParOf" srcId="{7AFB3B21-306F-47BE-A51D-40FBA3ECD12C}" destId="{4D938DE6-44A2-42E2-9B2E-0628DA01684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79C0BF-4817-7141-B3D2-1BD302AD0641}" type="doc">
      <dgm:prSet loTypeId="urn:microsoft.com/office/officeart/2005/8/layout/radial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8670821-D108-3647-8321-2C46652F535F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b="1" dirty="0" smtClean="0">
              <a:solidFill>
                <a:schemeClr val="tx2"/>
              </a:solidFill>
            </a:rPr>
            <a:t>Performance</a:t>
          </a:r>
          <a:endParaRPr lang="en-US" sz="1400" b="1" dirty="0">
            <a:solidFill>
              <a:schemeClr val="tx2"/>
            </a:solidFill>
          </a:endParaRPr>
        </a:p>
      </dgm:t>
    </dgm:pt>
    <dgm:pt modelId="{FAA0CC4F-ED10-834E-9A04-E35CC76EFFD1}" type="parTrans" cxnId="{658E9E77-A7A1-E149-B44D-49A22A9360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7CA686E-496D-4747-84D4-2C539ED37908}" type="sibTrans" cxnId="{658E9E77-A7A1-E149-B44D-49A22A9360C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4F7AC-AC6D-E142-A7E8-1D6889EA959D}">
      <dgm:prSet phldrT="[Text]"/>
      <dgm:spPr>
        <a:effectLst/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Synchronizations</a:t>
          </a:r>
          <a:endParaRPr lang="en-US" dirty="0">
            <a:solidFill>
              <a:srgbClr val="000000"/>
            </a:solidFill>
          </a:endParaRPr>
        </a:p>
      </dgm:t>
    </dgm:pt>
    <dgm:pt modelId="{F06F886A-9B2E-DF4B-9123-886EE69F0097}" type="parTrans" cxnId="{814C6496-1509-984F-8AF7-CBE206B94C79}">
      <dgm:prSet/>
      <dgm:spPr>
        <a:effectLst/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C60810E-96C1-F749-845B-50E01C507AA7}" type="sibTrans" cxnId="{814C6496-1509-984F-8AF7-CBE206B94C7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52D75EF-2447-B641-B380-CF36D883C335}">
      <dgm:prSet phldrT="[Text]"/>
      <dgm:spPr>
        <a:effectLst/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Data Dependencies</a:t>
          </a:r>
          <a:endParaRPr lang="en-US" dirty="0">
            <a:solidFill>
              <a:srgbClr val="000000"/>
            </a:solidFill>
          </a:endParaRPr>
        </a:p>
      </dgm:t>
    </dgm:pt>
    <dgm:pt modelId="{15D0B8AF-A995-084E-B517-140B67C08806}" type="parTrans" cxnId="{8EC4D07B-0A4D-BA46-A35E-47F7668CF7A9}">
      <dgm:prSet/>
      <dgm:spPr>
        <a:effectLst/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C522EEE-CF7F-9F4D-8B6D-2644CF2A91AB}" type="sibTrans" cxnId="{8EC4D07B-0A4D-BA46-A35E-47F7668CF7A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CCBDEAE-8175-124C-AD0D-B076118046D4}">
      <dgm:prSet phldrT="[Text]"/>
      <dgm:spPr>
        <a:effectLst/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Communication Patterns</a:t>
          </a:r>
          <a:endParaRPr lang="en-US" dirty="0">
            <a:solidFill>
              <a:srgbClr val="000000"/>
            </a:solidFill>
          </a:endParaRPr>
        </a:p>
      </dgm:t>
    </dgm:pt>
    <dgm:pt modelId="{71C916B2-3FA5-1E46-B9F9-E300ACD26B56}" type="parTrans" cxnId="{50366D91-2A52-1543-A73B-A2FDE1B13BA7}">
      <dgm:prSet/>
      <dgm:spPr>
        <a:effectLst/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197737-55D0-D340-9E04-8C8E4B69889A}" type="sibTrans" cxnId="{50366D91-2A52-1543-A73B-A2FDE1B13BA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D0591AB-2DA5-094C-8843-317EAD71C3D0}">
      <dgm:prSet phldrT="[Text]"/>
      <dgm:spPr>
        <a:effectLst/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Granularity</a:t>
          </a:r>
          <a:endParaRPr lang="en-US" dirty="0">
            <a:solidFill>
              <a:srgbClr val="000000"/>
            </a:solidFill>
          </a:endParaRPr>
        </a:p>
      </dgm:t>
    </dgm:pt>
    <dgm:pt modelId="{10EFC93F-177E-E848-A81E-51FDEA9DD85A}" type="parTrans" cxnId="{B456BD2D-2873-C946-8B2A-3C662C6F30BB}">
      <dgm:prSet/>
      <dgm:spPr>
        <a:effectLst/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6CA93EA-CCDE-F84E-B57E-735E3ECE6188}" type="sibTrans" cxnId="{B456BD2D-2873-C946-8B2A-3C662C6F30B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AF49BE-D813-B845-A19A-5B59FDA15149}">
      <dgm:prSet phldrT="[Text]"/>
      <dgm:spPr>
        <a:effectLst/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Load Balancing</a:t>
          </a:r>
          <a:endParaRPr lang="en-US" dirty="0">
            <a:solidFill>
              <a:srgbClr val="000000"/>
            </a:solidFill>
          </a:endParaRPr>
        </a:p>
      </dgm:t>
    </dgm:pt>
    <dgm:pt modelId="{A8F1625D-8CF2-564F-8871-A090C662DE06}" type="parTrans" cxnId="{2A6BF2BF-DE98-F946-9E5D-B3CB8D9DB275}">
      <dgm:prSet/>
      <dgm:spPr>
        <a:effectLst/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52A48-C6C1-D54A-B552-B67C206E88A8}" type="sibTrans" cxnId="{2A6BF2BF-DE98-F946-9E5D-B3CB8D9DB27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24F6654-048E-6D48-BB30-B5F2DA1EF8C0}" type="pres">
      <dgm:prSet presAssocID="{5B79C0BF-4817-7141-B3D2-1BD302AD064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F9D36-7399-4347-953E-73A0CA7617A1}" type="pres">
      <dgm:prSet presAssocID="{B8670821-D108-3647-8321-2C46652F535F}" presName="centerShape" presStyleLbl="node0" presStyleIdx="0" presStyleCnt="1" custLinFactNeighborX="1057" custLinFactNeighborY="-262"/>
      <dgm:spPr/>
      <dgm:t>
        <a:bodyPr/>
        <a:lstStyle/>
        <a:p>
          <a:endParaRPr lang="en-US"/>
        </a:p>
      </dgm:t>
    </dgm:pt>
    <dgm:pt modelId="{A08A5141-81C8-8E43-A553-CEB34BBD97B1}" type="pres">
      <dgm:prSet presAssocID="{F06F886A-9B2E-DF4B-9123-886EE69F0097}" presName="parTrans" presStyleLbl="bgSibTrans2D1" presStyleIdx="0" presStyleCnt="5" custScaleY="67409"/>
      <dgm:spPr/>
      <dgm:t>
        <a:bodyPr/>
        <a:lstStyle/>
        <a:p>
          <a:endParaRPr lang="en-US"/>
        </a:p>
      </dgm:t>
    </dgm:pt>
    <dgm:pt modelId="{91C44D78-431E-AC41-B206-984007B23B33}" type="pres">
      <dgm:prSet presAssocID="{7BF4F7AC-AC6D-E142-A7E8-1D6889EA95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F8D3A3-985E-6A4A-B98D-B625019F1B8B}" type="pres">
      <dgm:prSet presAssocID="{15D0B8AF-A995-084E-B517-140B67C08806}" presName="parTrans" presStyleLbl="bgSibTrans2D1" presStyleIdx="1" presStyleCnt="5" custScaleY="71769"/>
      <dgm:spPr/>
      <dgm:t>
        <a:bodyPr/>
        <a:lstStyle/>
        <a:p>
          <a:endParaRPr lang="en-US"/>
        </a:p>
      </dgm:t>
    </dgm:pt>
    <dgm:pt modelId="{A2E49D53-C8E2-404A-AAEF-440E5D596B61}" type="pres">
      <dgm:prSet presAssocID="{052D75EF-2447-B641-B380-CF36D883C33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37A636-6054-4E46-AE1D-DFF37A464934}" type="pres">
      <dgm:prSet presAssocID="{71C916B2-3FA5-1E46-B9F9-E300ACD26B56}" presName="parTrans" presStyleLbl="bgSibTrans2D1" presStyleIdx="2" presStyleCnt="5" custScaleY="68172"/>
      <dgm:spPr/>
      <dgm:t>
        <a:bodyPr/>
        <a:lstStyle/>
        <a:p>
          <a:endParaRPr lang="en-US"/>
        </a:p>
      </dgm:t>
    </dgm:pt>
    <dgm:pt modelId="{86D932CC-FBEE-CE43-85C7-FE42349842F9}" type="pres">
      <dgm:prSet presAssocID="{8CCBDEAE-8175-124C-AD0D-B076118046D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078A1A-996E-3F4E-A562-D4BC14ED78E9}" type="pres">
      <dgm:prSet presAssocID="{10EFC93F-177E-E848-A81E-51FDEA9DD85A}" presName="parTrans" presStyleLbl="bgSibTrans2D1" presStyleIdx="3" presStyleCnt="5" custScaleY="71768"/>
      <dgm:spPr/>
      <dgm:t>
        <a:bodyPr/>
        <a:lstStyle/>
        <a:p>
          <a:endParaRPr lang="en-US"/>
        </a:p>
      </dgm:t>
    </dgm:pt>
    <dgm:pt modelId="{2A1E84B4-57BF-4347-82CB-328C0D2310F3}" type="pres">
      <dgm:prSet presAssocID="{FD0591AB-2DA5-094C-8843-317EAD71C3D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74ED6-FFD9-E645-896C-E7741531C7E3}" type="pres">
      <dgm:prSet presAssocID="{A8F1625D-8CF2-564F-8871-A090C662DE06}" presName="parTrans" presStyleLbl="bgSibTrans2D1" presStyleIdx="4" presStyleCnt="5" custScaleY="67409"/>
      <dgm:spPr/>
      <dgm:t>
        <a:bodyPr/>
        <a:lstStyle/>
        <a:p>
          <a:endParaRPr lang="en-US"/>
        </a:p>
      </dgm:t>
    </dgm:pt>
    <dgm:pt modelId="{E4DFB1E0-A895-4C4F-92B2-2D4502795D25}" type="pres">
      <dgm:prSet presAssocID="{6EAF49BE-D813-B845-A19A-5B59FDA1514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C4D07B-0A4D-BA46-A35E-47F7668CF7A9}" srcId="{B8670821-D108-3647-8321-2C46652F535F}" destId="{052D75EF-2447-B641-B380-CF36D883C335}" srcOrd="1" destOrd="0" parTransId="{15D0B8AF-A995-084E-B517-140B67C08806}" sibTransId="{9C522EEE-CF7F-9F4D-8B6D-2644CF2A91AB}"/>
    <dgm:cxn modelId="{1538A66A-C20E-4E1D-9FA1-BFE3FA2F6360}" type="presOf" srcId="{B8670821-D108-3647-8321-2C46652F535F}" destId="{70CF9D36-7399-4347-953E-73A0CA7617A1}" srcOrd="0" destOrd="0" presId="urn:microsoft.com/office/officeart/2005/8/layout/radial4"/>
    <dgm:cxn modelId="{80719A44-11CD-42F7-9008-A79A02BB2C32}" type="presOf" srcId="{5B79C0BF-4817-7141-B3D2-1BD302AD0641}" destId="{724F6654-048E-6D48-BB30-B5F2DA1EF8C0}" srcOrd="0" destOrd="0" presId="urn:microsoft.com/office/officeart/2005/8/layout/radial4"/>
    <dgm:cxn modelId="{A8EDC644-B51F-428D-B359-950A39CDB7D0}" type="presOf" srcId="{6EAF49BE-D813-B845-A19A-5B59FDA15149}" destId="{E4DFB1E0-A895-4C4F-92B2-2D4502795D25}" srcOrd="0" destOrd="0" presId="urn:microsoft.com/office/officeart/2005/8/layout/radial4"/>
    <dgm:cxn modelId="{30263226-4A5B-4535-BBAD-590C0DC5F2E0}" type="presOf" srcId="{7BF4F7AC-AC6D-E142-A7E8-1D6889EA959D}" destId="{91C44D78-431E-AC41-B206-984007B23B33}" srcOrd="0" destOrd="0" presId="urn:microsoft.com/office/officeart/2005/8/layout/radial4"/>
    <dgm:cxn modelId="{242F4473-085B-4233-96D4-9E520BA47297}" type="presOf" srcId="{10EFC93F-177E-E848-A81E-51FDEA9DD85A}" destId="{CD078A1A-996E-3F4E-A562-D4BC14ED78E9}" srcOrd="0" destOrd="0" presId="urn:microsoft.com/office/officeart/2005/8/layout/radial4"/>
    <dgm:cxn modelId="{8F7AF24C-35EC-4421-B9FE-D0588F69FB83}" type="presOf" srcId="{FD0591AB-2DA5-094C-8843-317EAD71C3D0}" destId="{2A1E84B4-57BF-4347-82CB-328C0D2310F3}" srcOrd="0" destOrd="0" presId="urn:microsoft.com/office/officeart/2005/8/layout/radial4"/>
    <dgm:cxn modelId="{2A6BF2BF-DE98-F946-9E5D-B3CB8D9DB275}" srcId="{B8670821-D108-3647-8321-2C46652F535F}" destId="{6EAF49BE-D813-B845-A19A-5B59FDA15149}" srcOrd="4" destOrd="0" parTransId="{A8F1625D-8CF2-564F-8871-A090C662DE06}" sibTransId="{6EB52A48-C6C1-D54A-B552-B67C206E88A8}"/>
    <dgm:cxn modelId="{46DA0260-D133-473F-8E26-2912E26719FC}" type="presOf" srcId="{15D0B8AF-A995-084E-B517-140B67C08806}" destId="{47F8D3A3-985E-6A4A-B98D-B625019F1B8B}" srcOrd="0" destOrd="0" presId="urn:microsoft.com/office/officeart/2005/8/layout/radial4"/>
    <dgm:cxn modelId="{50366D91-2A52-1543-A73B-A2FDE1B13BA7}" srcId="{B8670821-D108-3647-8321-2C46652F535F}" destId="{8CCBDEAE-8175-124C-AD0D-B076118046D4}" srcOrd="2" destOrd="0" parTransId="{71C916B2-3FA5-1E46-B9F9-E300ACD26B56}" sibTransId="{7A197737-55D0-D340-9E04-8C8E4B69889A}"/>
    <dgm:cxn modelId="{F3FD180B-12DC-48B8-BE8D-3F0C9B9CE1F9}" type="presOf" srcId="{A8F1625D-8CF2-564F-8871-A090C662DE06}" destId="{68D74ED6-FFD9-E645-896C-E7741531C7E3}" srcOrd="0" destOrd="0" presId="urn:microsoft.com/office/officeart/2005/8/layout/radial4"/>
    <dgm:cxn modelId="{0D2050D3-C5A8-4BE3-BD33-94DF41158C86}" type="presOf" srcId="{F06F886A-9B2E-DF4B-9123-886EE69F0097}" destId="{A08A5141-81C8-8E43-A553-CEB34BBD97B1}" srcOrd="0" destOrd="0" presId="urn:microsoft.com/office/officeart/2005/8/layout/radial4"/>
    <dgm:cxn modelId="{B456BD2D-2873-C946-8B2A-3C662C6F30BB}" srcId="{B8670821-D108-3647-8321-2C46652F535F}" destId="{FD0591AB-2DA5-094C-8843-317EAD71C3D0}" srcOrd="3" destOrd="0" parTransId="{10EFC93F-177E-E848-A81E-51FDEA9DD85A}" sibTransId="{C6CA93EA-CCDE-F84E-B57E-735E3ECE6188}"/>
    <dgm:cxn modelId="{B3992977-8ECE-4984-99D3-4415CD02D7C9}" type="presOf" srcId="{052D75EF-2447-B641-B380-CF36D883C335}" destId="{A2E49D53-C8E2-404A-AAEF-440E5D596B61}" srcOrd="0" destOrd="0" presId="urn:microsoft.com/office/officeart/2005/8/layout/radial4"/>
    <dgm:cxn modelId="{707885CA-74D2-4870-B7BB-AE14DD26731B}" type="presOf" srcId="{8CCBDEAE-8175-124C-AD0D-B076118046D4}" destId="{86D932CC-FBEE-CE43-85C7-FE42349842F9}" srcOrd="0" destOrd="0" presId="urn:microsoft.com/office/officeart/2005/8/layout/radial4"/>
    <dgm:cxn modelId="{658E9E77-A7A1-E149-B44D-49A22A9360C5}" srcId="{5B79C0BF-4817-7141-B3D2-1BD302AD0641}" destId="{B8670821-D108-3647-8321-2C46652F535F}" srcOrd="0" destOrd="0" parTransId="{FAA0CC4F-ED10-834E-9A04-E35CC76EFFD1}" sibTransId="{97CA686E-496D-4747-84D4-2C539ED37908}"/>
    <dgm:cxn modelId="{8AE1FAB6-D99F-41C7-BB05-9D0E9776784B}" type="presOf" srcId="{71C916B2-3FA5-1E46-B9F9-E300ACD26B56}" destId="{B637A636-6054-4E46-AE1D-DFF37A464934}" srcOrd="0" destOrd="0" presId="urn:microsoft.com/office/officeart/2005/8/layout/radial4"/>
    <dgm:cxn modelId="{814C6496-1509-984F-8AF7-CBE206B94C79}" srcId="{B8670821-D108-3647-8321-2C46652F535F}" destId="{7BF4F7AC-AC6D-E142-A7E8-1D6889EA959D}" srcOrd="0" destOrd="0" parTransId="{F06F886A-9B2E-DF4B-9123-886EE69F0097}" sibTransId="{BC60810E-96C1-F749-845B-50E01C507AA7}"/>
    <dgm:cxn modelId="{7A5FBDDC-8184-4635-A495-7936ACE3EBF6}" type="presParOf" srcId="{724F6654-048E-6D48-BB30-B5F2DA1EF8C0}" destId="{70CF9D36-7399-4347-953E-73A0CA7617A1}" srcOrd="0" destOrd="0" presId="urn:microsoft.com/office/officeart/2005/8/layout/radial4"/>
    <dgm:cxn modelId="{44D42B64-0029-4D66-809A-F977A49ABCB3}" type="presParOf" srcId="{724F6654-048E-6D48-BB30-B5F2DA1EF8C0}" destId="{A08A5141-81C8-8E43-A553-CEB34BBD97B1}" srcOrd="1" destOrd="0" presId="urn:microsoft.com/office/officeart/2005/8/layout/radial4"/>
    <dgm:cxn modelId="{82B4C75E-C59D-4A8B-A392-F3A5CE0638D8}" type="presParOf" srcId="{724F6654-048E-6D48-BB30-B5F2DA1EF8C0}" destId="{91C44D78-431E-AC41-B206-984007B23B33}" srcOrd="2" destOrd="0" presId="urn:microsoft.com/office/officeart/2005/8/layout/radial4"/>
    <dgm:cxn modelId="{442362F2-9EFC-4EEE-9701-DCEDDC85E9E7}" type="presParOf" srcId="{724F6654-048E-6D48-BB30-B5F2DA1EF8C0}" destId="{47F8D3A3-985E-6A4A-B98D-B625019F1B8B}" srcOrd="3" destOrd="0" presId="urn:microsoft.com/office/officeart/2005/8/layout/radial4"/>
    <dgm:cxn modelId="{72AAC900-D1B7-42A4-988A-D993684A75E6}" type="presParOf" srcId="{724F6654-048E-6D48-BB30-B5F2DA1EF8C0}" destId="{A2E49D53-C8E2-404A-AAEF-440E5D596B61}" srcOrd="4" destOrd="0" presId="urn:microsoft.com/office/officeart/2005/8/layout/radial4"/>
    <dgm:cxn modelId="{50C478F8-A8B1-4B78-943C-E577DF880247}" type="presParOf" srcId="{724F6654-048E-6D48-BB30-B5F2DA1EF8C0}" destId="{B637A636-6054-4E46-AE1D-DFF37A464934}" srcOrd="5" destOrd="0" presId="urn:microsoft.com/office/officeart/2005/8/layout/radial4"/>
    <dgm:cxn modelId="{6B90B750-A1FA-4894-9E9D-1A81AADAA757}" type="presParOf" srcId="{724F6654-048E-6D48-BB30-B5F2DA1EF8C0}" destId="{86D932CC-FBEE-CE43-85C7-FE42349842F9}" srcOrd="6" destOrd="0" presId="urn:microsoft.com/office/officeart/2005/8/layout/radial4"/>
    <dgm:cxn modelId="{D7AEC02B-9F14-4661-BD70-76B0AEF80463}" type="presParOf" srcId="{724F6654-048E-6D48-BB30-B5F2DA1EF8C0}" destId="{CD078A1A-996E-3F4E-A562-D4BC14ED78E9}" srcOrd="7" destOrd="0" presId="urn:microsoft.com/office/officeart/2005/8/layout/radial4"/>
    <dgm:cxn modelId="{7A93AED9-455B-4D2E-A648-3A2740749AA2}" type="presParOf" srcId="{724F6654-048E-6D48-BB30-B5F2DA1EF8C0}" destId="{2A1E84B4-57BF-4347-82CB-328C0D2310F3}" srcOrd="8" destOrd="0" presId="urn:microsoft.com/office/officeart/2005/8/layout/radial4"/>
    <dgm:cxn modelId="{F6EA04EA-7D16-4FD7-8852-A874C24431D4}" type="presParOf" srcId="{724F6654-048E-6D48-BB30-B5F2DA1EF8C0}" destId="{68D74ED6-FFD9-E645-896C-E7741531C7E3}" srcOrd="9" destOrd="0" presId="urn:microsoft.com/office/officeart/2005/8/layout/radial4"/>
    <dgm:cxn modelId="{F5683051-C813-4D2D-B29C-153D2F6EB65B}" type="presParOf" srcId="{724F6654-048E-6D48-BB30-B5F2DA1EF8C0}" destId="{E4DFB1E0-A895-4C4F-92B2-2D4502795D25}" srcOrd="10" destOrd="0" presId="urn:microsoft.com/office/officeart/2005/8/layout/radial4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C8D95-274B-4A03-8906-F2753BB9C81A}">
      <dsp:nvSpPr>
        <dsp:cNvPr id="0" name=""/>
        <dsp:cNvSpPr/>
      </dsp:nvSpPr>
      <dsp:spPr>
        <a:xfrm>
          <a:off x="3114862" y="0"/>
          <a:ext cx="778715" cy="552283"/>
        </a:xfrm>
        <a:prstGeom prst="trapezoid">
          <a:avLst>
            <a:gd name="adj" fmla="val 705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/>
            <a:t>CPU</a:t>
          </a:r>
          <a:endParaRPr lang="en-GB" sz="1100" b="1" kern="1200" dirty="0"/>
        </a:p>
      </dsp:txBody>
      <dsp:txXfrm>
        <a:off x="3114862" y="0"/>
        <a:ext cx="778715" cy="552283"/>
      </dsp:txXfrm>
    </dsp:sp>
    <dsp:sp modelId="{23223F13-EB05-4049-900F-360973B1270B}">
      <dsp:nvSpPr>
        <dsp:cNvPr id="0" name=""/>
        <dsp:cNvSpPr/>
      </dsp:nvSpPr>
      <dsp:spPr>
        <a:xfrm>
          <a:off x="2725504" y="552283"/>
          <a:ext cx="1557431" cy="552283"/>
        </a:xfrm>
        <a:prstGeom prst="trapezoid">
          <a:avLst>
            <a:gd name="adj" fmla="val 70500"/>
          </a:avLst>
        </a:prstGeom>
        <a:gradFill rotWithShape="0">
          <a:gsLst>
            <a:gs pos="0">
              <a:schemeClr val="accent5">
                <a:hueOff val="-1241735"/>
                <a:satOff val="4976"/>
                <a:lumOff val="10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241735"/>
                <a:satOff val="4976"/>
                <a:lumOff val="10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kern="1200" smtClean="0"/>
            <a:t>Registers</a:t>
          </a:r>
          <a:endParaRPr lang="en-GB" sz="1100" b="1" kern="1200" dirty="0"/>
        </a:p>
      </dsp:txBody>
      <dsp:txXfrm>
        <a:off x="2998054" y="552283"/>
        <a:ext cx="1012330" cy="552283"/>
      </dsp:txXfrm>
    </dsp:sp>
    <dsp:sp modelId="{4FD13157-A3C6-4441-8C56-1808B342BB80}">
      <dsp:nvSpPr>
        <dsp:cNvPr id="0" name=""/>
        <dsp:cNvSpPr/>
      </dsp:nvSpPr>
      <dsp:spPr>
        <a:xfrm>
          <a:off x="2331427" y="1101214"/>
          <a:ext cx="2336146" cy="552283"/>
        </a:xfrm>
        <a:prstGeom prst="trapezoid">
          <a:avLst>
            <a:gd name="adj" fmla="val 70500"/>
          </a:avLst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1" kern="1200" dirty="0" smtClean="0"/>
            <a:t>Cache</a:t>
          </a:r>
          <a:endParaRPr lang="en-GB" sz="1800" b="1" kern="1200" dirty="0"/>
        </a:p>
      </dsp:txBody>
      <dsp:txXfrm>
        <a:off x="2740253" y="1101214"/>
        <a:ext cx="1518495" cy="552283"/>
      </dsp:txXfrm>
    </dsp:sp>
    <dsp:sp modelId="{1F87A29A-4679-4A94-9BA2-577FBC10418C}">
      <dsp:nvSpPr>
        <dsp:cNvPr id="0" name=""/>
        <dsp:cNvSpPr/>
      </dsp:nvSpPr>
      <dsp:spPr>
        <a:xfrm>
          <a:off x="1946788" y="1656850"/>
          <a:ext cx="3114862" cy="552283"/>
        </a:xfrm>
        <a:prstGeom prst="trapezoid">
          <a:avLst>
            <a:gd name="adj" fmla="val 70500"/>
          </a:avLst>
        </a:prstGeom>
        <a:gradFill rotWithShape="0">
          <a:gsLst>
            <a:gs pos="0">
              <a:schemeClr val="accent5">
                <a:hueOff val="-3725204"/>
                <a:satOff val="14929"/>
                <a:lumOff val="323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725204"/>
                <a:satOff val="14929"/>
                <a:lumOff val="323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L1 Cache</a:t>
          </a:r>
          <a:endParaRPr lang="en-GB" sz="1800" kern="1200" dirty="0"/>
        </a:p>
      </dsp:txBody>
      <dsp:txXfrm>
        <a:off x="2491889" y="1656850"/>
        <a:ext cx="2024660" cy="552283"/>
      </dsp:txXfrm>
    </dsp:sp>
    <dsp:sp modelId="{3C470B04-72B2-4456-A7F6-641FF647417F}">
      <dsp:nvSpPr>
        <dsp:cNvPr id="0" name=""/>
        <dsp:cNvSpPr/>
      </dsp:nvSpPr>
      <dsp:spPr>
        <a:xfrm>
          <a:off x="1557431" y="2209134"/>
          <a:ext cx="3893577" cy="552283"/>
        </a:xfrm>
        <a:prstGeom prst="trapezoid">
          <a:avLst>
            <a:gd name="adj" fmla="val 705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L2 Cache</a:t>
          </a:r>
          <a:endParaRPr lang="en-GB" sz="1800" kern="1200" dirty="0"/>
        </a:p>
      </dsp:txBody>
      <dsp:txXfrm>
        <a:off x="2238807" y="2209134"/>
        <a:ext cx="2530825" cy="552283"/>
      </dsp:txXfrm>
    </dsp:sp>
    <dsp:sp modelId="{78AAAE24-29F3-46C5-9B44-451E5A3546F5}">
      <dsp:nvSpPr>
        <dsp:cNvPr id="0" name=""/>
        <dsp:cNvSpPr/>
      </dsp:nvSpPr>
      <dsp:spPr>
        <a:xfrm>
          <a:off x="1168073" y="2761417"/>
          <a:ext cx="4672293" cy="552283"/>
        </a:xfrm>
        <a:prstGeom prst="trapezoid">
          <a:avLst>
            <a:gd name="adj" fmla="val 70500"/>
          </a:avLst>
        </a:prstGeom>
        <a:gradFill rotWithShape="0">
          <a:gsLst>
            <a:gs pos="0">
              <a:schemeClr val="accent5">
                <a:hueOff val="-6208672"/>
                <a:satOff val="24882"/>
                <a:lumOff val="53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6208672"/>
                <a:satOff val="24882"/>
                <a:lumOff val="53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L3 Cache</a:t>
          </a:r>
          <a:endParaRPr lang="en-GB" sz="1800" kern="1200" dirty="0"/>
        </a:p>
      </dsp:txBody>
      <dsp:txXfrm>
        <a:off x="1985724" y="2761417"/>
        <a:ext cx="3036990" cy="552283"/>
      </dsp:txXfrm>
    </dsp:sp>
    <dsp:sp modelId="{4FFF8FB6-073C-4DC5-A240-A288DC67589D}">
      <dsp:nvSpPr>
        <dsp:cNvPr id="0" name=""/>
        <dsp:cNvSpPr/>
      </dsp:nvSpPr>
      <dsp:spPr>
        <a:xfrm>
          <a:off x="805316" y="3310111"/>
          <a:ext cx="5451008" cy="552283"/>
        </a:xfrm>
        <a:prstGeom prst="trapezoid">
          <a:avLst>
            <a:gd name="adj" fmla="val 70500"/>
          </a:avLst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1" kern="1200" dirty="0" smtClean="0"/>
            <a:t>Physical Memory</a:t>
          </a:r>
          <a:r>
            <a:rPr lang="en-GB" sz="1800" kern="1200" dirty="0" smtClean="0"/>
            <a:t/>
          </a:r>
          <a:br>
            <a:rPr lang="en-GB" sz="1800" kern="1200" dirty="0" smtClean="0"/>
          </a:br>
          <a:r>
            <a:rPr lang="en-GB" sz="1800" kern="1200" dirty="0" smtClean="0"/>
            <a:t>Random Access Memory</a:t>
          </a:r>
          <a:endParaRPr lang="en-GB" sz="1800" kern="1200" dirty="0"/>
        </a:p>
      </dsp:txBody>
      <dsp:txXfrm>
        <a:off x="1759243" y="3310111"/>
        <a:ext cx="3543155" cy="552283"/>
      </dsp:txXfrm>
    </dsp:sp>
    <dsp:sp modelId="{9C4D47C3-E1AB-4D94-AB7F-8B3DACDEE2A3}">
      <dsp:nvSpPr>
        <dsp:cNvPr id="0" name=""/>
        <dsp:cNvSpPr/>
      </dsp:nvSpPr>
      <dsp:spPr>
        <a:xfrm>
          <a:off x="389357" y="3865984"/>
          <a:ext cx="6229724" cy="552283"/>
        </a:xfrm>
        <a:prstGeom prst="trapezoid">
          <a:avLst>
            <a:gd name="adj" fmla="val 70500"/>
          </a:avLst>
        </a:prstGeom>
        <a:gradFill rotWithShape="0">
          <a:gsLst>
            <a:gs pos="0">
              <a:schemeClr val="accent5">
                <a:hueOff val="-8692142"/>
                <a:satOff val="34835"/>
                <a:lumOff val="754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8692142"/>
                <a:satOff val="34835"/>
                <a:lumOff val="754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1" kern="1200" dirty="0" smtClean="0"/>
            <a:t>Solid State Memory</a:t>
          </a:r>
          <a:r>
            <a:rPr lang="en-GB" sz="1800" kern="1200" dirty="0" smtClean="0"/>
            <a:t/>
          </a:r>
          <a:br>
            <a:rPr lang="en-GB" sz="1800" kern="1200" dirty="0" smtClean="0"/>
          </a:br>
          <a:r>
            <a:rPr lang="en-GB" sz="1800" kern="1200" dirty="0" smtClean="0"/>
            <a:t>Non-volatile flash based memory</a:t>
          </a:r>
          <a:endParaRPr lang="en-GB" sz="1800" kern="1200" dirty="0"/>
        </a:p>
      </dsp:txBody>
      <dsp:txXfrm>
        <a:off x="1479559" y="3865984"/>
        <a:ext cx="4049320" cy="552283"/>
      </dsp:txXfrm>
    </dsp:sp>
    <dsp:sp modelId="{8D6870C4-AD09-4E8F-B326-10A87AC6D98A}">
      <dsp:nvSpPr>
        <dsp:cNvPr id="0" name=""/>
        <dsp:cNvSpPr/>
      </dsp:nvSpPr>
      <dsp:spPr>
        <a:xfrm>
          <a:off x="0" y="4418268"/>
          <a:ext cx="7008440" cy="552283"/>
        </a:xfrm>
        <a:prstGeom prst="trapezoid">
          <a:avLst>
            <a:gd name="adj" fmla="val 705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1" kern="1200" dirty="0" smtClean="0"/>
            <a:t>Virtual Memory</a:t>
          </a:r>
          <a:r>
            <a:rPr lang="en-GB" sz="1800" kern="1200" dirty="0" smtClean="0"/>
            <a:t/>
          </a:r>
          <a:br>
            <a:rPr lang="en-GB" sz="1800" kern="1200" dirty="0" smtClean="0"/>
          </a:br>
          <a:r>
            <a:rPr lang="en-GB" sz="1800" kern="1200" dirty="0" smtClean="0"/>
            <a:t>File Based Memory</a:t>
          </a:r>
          <a:endParaRPr lang="en-GB" sz="1800" kern="1200" dirty="0"/>
        </a:p>
      </dsp:txBody>
      <dsp:txXfrm>
        <a:off x="1226476" y="4418268"/>
        <a:ext cx="4555486" cy="5522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F9D36-7399-4347-953E-73A0CA7617A1}">
      <dsp:nvSpPr>
        <dsp:cNvPr id="0" name=""/>
        <dsp:cNvSpPr/>
      </dsp:nvSpPr>
      <dsp:spPr>
        <a:xfrm>
          <a:off x="2514613" y="2514595"/>
          <a:ext cx="1706034" cy="1706034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2"/>
              </a:solidFill>
            </a:rPr>
            <a:t>Performance</a:t>
          </a:r>
          <a:endParaRPr lang="en-US" sz="1400" b="1" kern="1200" dirty="0">
            <a:solidFill>
              <a:schemeClr val="tx2"/>
            </a:solidFill>
          </a:endParaRPr>
        </a:p>
      </dsp:txBody>
      <dsp:txXfrm>
        <a:off x="2764456" y="2764438"/>
        <a:ext cx="1206348" cy="1206348"/>
      </dsp:txXfrm>
    </dsp:sp>
    <dsp:sp modelId="{A08A5141-81C8-8E43-A553-CEB34BBD97B1}">
      <dsp:nvSpPr>
        <dsp:cNvPr id="0" name=""/>
        <dsp:cNvSpPr/>
      </dsp:nvSpPr>
      <dsp:spPr>
        <a:xfrm rot="10782359">
          <a:off x="810863" y="3212723"/>
          <a:ext cx="1610065" cy="327755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C44D78-431E-AC41-B206-984007B23B33}">
      <dsp:nvSpPr>
        <dsp:cNvPr id="0" name=""/>
        <dsp:cNvSpPr/>
      </dsp:nvSpPr>
      <dsp:spPr>
        <a:xfrm>
          <a:off x="507" y="2732439"/>
          <a:ext cx="1620732" cy="1296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00"/>
              </a:solidFill>
            </a:rPr>
            <a:t>Synchronizations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38483" y="2770415"/>
        <a:ext cx="1544780" cy="1220634"/>
      </dsp:txXfrm>
    </dsp:sp>
    <dsp:sp modelId="{47F8D3A3-985E-6A4A-B98D-B625019F1B8B}">
      <dsp:nvSpPr>
        <dsp:cNvPr id="0" name=""/>
        <dsp:cNvSpPr/>
      </dsp:nvSpPr>
      <dsp:spPr>
        <a:xfrm rot="13436594">
          <a:off x="1322066" y="1986436"/>
          <a:ext cx="1587023" cy="348955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E49D53-C8E2-404A-AAEF-440E5D596B61}">
      <dsp:nvSpPr>
        <dsp:cNvPr id="0" name=""/>
        <dsp:cNvSpPr/>
      </dsp:nvSpPr>
      <dsp:spPr>
        <a:xfrm>
          <a:off x="733861" y="961967"/>
          <a:ext cx="1620732" cy="1296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00"/>
              </a:solidFill>
            </a:rPr>
            <a:t>Data Dependencies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771837" y="999943"/>
        <a:ext cx="1544780" cy="1220634"/>
      </dsp:txXfrm>
    </dsp:sp>
    <dsp:sp modelId="{B637A636-6054-4E46-AE1D-DFF37A464934}">
      <dsp:nvSpPr>
        <dsp:cNvPr id="0" name=""/>
        <dsp:cNvSpPr/>
      </dsp:nvSpPr>
      <dsp:spPr>
        <a:xfrm rot="16126954">
          <a:off x="2557072" y="1485072"/>
          <a:ext cx="1548147" cy="331465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2340760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60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D932CC-FBEE-CE43-85C7-FE42349842F9}">
      <dsp:nvSpPr>
        <dsp:cNvPr id="0" name=""/>
        <dsp:cNvSpPr/>
      </dsp:nvSpPr>
      <dsp:spPr>
        <a:xfrm>
          <a:off x="2504333" y="228613"/>
          <a:ext cx="1620732" cy="1296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340760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60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00"/>
              </a:solidFill>
            </a:rPr>
            <a:t>Communication Patterns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2542309" y="266589"/>
        <a:ext cx="1544780" cy="1220634"/>
      </dsp:txXfrm>
    </dsp:sp>
    <dsp:sp modelId="{CD078A1A-996E-3F4E-A562-D4BC14ED78E9}">
      <dsp:nvSpPr>
        <dsp:cNvPr id="0" name=""/>
        <dsp:cNvSpPr/>
      </dsp:nvSpPr>
      <dsp:spPr>
        <a:xfrm rot="18860616">
          <a:off x="3797335" y="1977888"/>
          <a:ext cx="1516030" cy="34895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3511140"/>
                <a:satOff val="-4379"/>
                <a:lumOff val="10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511140"/>
                <a:satOff val="-4379"/>
                <a:lumOff val="10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1E84B4-57BF-4347-82CB-328C0D2310F3}">
      <dsp:nvSpPr>
        <dsp:cNvPr id="0" name=""/>
        <dsp:cNvSpPr/>
      </dsp:nvSpPr>
      <dsp:spPr>
        <a:xfrm>
          <a:off x="4274805" y="961967"/>
          <a:ext cx="1620732" cy="1296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11140"/>
                <a:satOff val="-4379"/>
                <a:lumOff val="10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511140"/>
                <a:satOff val="-4379"/>
                <a:lumOff val="10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00"/>
              </a:solidFill>
            </a:rPr>
            <a:t>Granularity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4312781" y="999943"/>
        <a:ext cx="1544780" cy="1220634"/>
      </dsp:txXfrm>
    </dsp:sp>
    <dsp:sp modelId="{68D74ED6-FFD9-E645-896C-E7741531C7E3}">
      <dsp:nvSpPr>
        <dsp:cNvPr id="0" name=""/>
        <dsp:cNvSpPr/>
      </dsp:nvSpPr>
      <dsp:spPr>
        <a:xfrm rot="18403">
          <a:off x="4308509" y="3212813"/>
          <a:ext cx="1510027" cy="327755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DFB1E0-A895-4C4F-92B2-2D4502795D25}">
      <dsp:nvSpPr>
        <dsp:cNvPr id="0" name=""/>
        <dsp:cNvSpPr/>
      </dsp:nvSpPr>
      <dsp:spPr>
        <a:xfrm>
          <a:off x="5008159" y="2732439"/>
          <a:ext cx="1620732" cy="1296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000000"/>
              </a:solidFill>
            </a:rPr>
            <a:t>Load Balancing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5046135" y="2770415"/>
        <a:ext cx="1544780" cy="1220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58AC5-4BAB-44AD-890F-83570CD4CFA4}" type="datetimeFigureOut">
              <a:rPr lang="en-GB" smtClean="0"/>
              <a:t>05/06/18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1BD96-B9C5-4A59-99BE-5DD4CBE48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73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Electronic Numerical Integrator and Computer</a:t>
            </a:r>
          </a:p>
          <a:p>
            <a:r>
              <a:rPr lang="en-GB" dirty="0" smtClean="0"/>
              <a:t>Glen Beck (background) and Betty Snyder (foreground) program ENIAC in BRL building 328. (U.S. Army photo)</a:t>
            </a:r>
          </a:p>
          <a:p>
            <a:r>
              <a:rPr lang="en-GB" dirty="0" smtClean="0"/>
              <a:t>MOTAT's </a:t>
            </a:r>
            <a:r>
              <a:rPr lang="en-GB" dirty="0" err="1" smtClean="0"/>
              <a:t>Meccano</a:t>
            </a:r>
            <a:r>
              <a:rPr lang="en-GB" dirty="0" smtClean="0"/>
              <a:t> differential analyser in use at the Cambridge University Mathematics Laboratory, c. 1937. The person on the right is Dr Maurice Wilkes, who was in charge of it at the time</a:t>
            </a:r>
          </a:p>
          <a:p>
            <a:r>
              <a:rPr lang="en-GB" dirty="0" smtClean="0"/>
              <a:t>Women at work tabulating during World War II (</a:t>
            </a:r>
            <a:r>
              <a:rPr lang="en-GB" dirty="0" err="1" smtClean="0"/>
              <a:t>Shorpy</a:t>
            </a:r>
            <a:r>
              <a:rPr lang="en-GB" dirty="0" smtClean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1BD96-B9C5-4A59-99BE-5DD4CBE486B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UNIVersal</a:t>
            </a:r>
            <a:r>
              <a:rPr lang="en-GB" dirty="0" smtClean="0"/>
              <a:t> Automatic Computer </a:t>
            </a:r>
          </a:p>
          <a:p>
            <a:r>
              <a:rPr lang="en-GB" dirty="0" smtClean="0"/>
              <a:t>Two expensive to be bought by universities</a:t>
            </a:r>
            <a:r>
              <a:rPr lang="en-GB" baseline="0" dirty="0" smtClean="0"/>
              <a:t> few were donated by UNIVAC makers… speed of the machine was 1905operations/s. More or less at the same time MARK 1 was built at University of Manchester in UK.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1BD96-B9C5-4A59-99BE-5DD4CBE486B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521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Read/write, random access memory is used to store both program instructions and data</a:t>
            </a:r>
          </a:p>
          <a:p>
            <a:r>
              <a:rPr lang="en-GB" dirty="0" smtClean="0"/>
              <a:t>Program instructions are coded data which tell the computer to do something</a:t>
            </a:r>
          </a:p>
          <a:p>
            <a:r>
              <a:rPr lang="en-GB" dirty="0" smtClean="0"/>
              <a:t>Data is simply information to be used by the program</a:t>
            </a:r>
          </a:p>
          <a:p>
            <a:r>
              <a:rPr lang="en-GB" dirty="0" smtClean="0"/>
              <a:t>Control unit fetches instructions/data from memory, decodes the instructions and then sequentially coordinates operations to accomplish the programmed task.</a:t>
            </a:r>
          </a:p>
          <a:p>
            <a:r>
              <a:rPr lang="en-GB" dirty="0" err="1" smtClean="0"/>
              <a:t>Aritmetic</a:t>
            </a:r>
            <a:r>
              <a:rPr lang="en-GB" dirty="0" smtClean="0"/>
              <a:t> Unit performs basic arithmetic operations</a:t>
            </a:r>
          </a:p>
          <a:p>
            <a:r>
              <a:rPr lang="en-GB" dirty="0" err="1" smtClean="0"/>
              <a:t>Input/Output</a:t>
            </a:r>
            <a:r>
              <a:rPr lang="en-GB" dirty="0" smtClean="0"/>
              <a:t> is the interface to the human operator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1BD96-B9C5-4A59-99BE-5DD4CBE486B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864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Degree: number of </a:t>
            </a:r>
            <a:r>
              <a:rPr lang="en-US" dirty="0" err="1" smtClean="0"/>
              <a:t>neighbours</a:t>
            </a:r>
            <a:r>
              <a:rPr lang="en-US" dirty="0" smtClean="0"/>
              <a:t>; diameter : longest path;</a:t>
            </a:r>
            <a:r>
              <a:rPr lang="en-US" baseline="0" dirty="0" smtClean="0"/>
              <a:t> bisection: if split in half how many connections between each half.</a:t>
            </a:r>
            <a:endParaRPr lang="en-US" dirty="0" smtClean="0"/>
          </a:p>
          <a:p>
            <a:r>
              <a:rPr lang="en-US" dirty="0" smtClean="0"/>
              <a:t>N is number of nodes e.g. 16 for planar mesh.</a:t>
            </a:r>
            <a:r>
              <a:rPr lang="en-US" baseline="0" dirty="0" smtClean="0"/>
              <a:t> </a:t>
            </a:r>
            <a:r>
              <a:rPr lang="en-US" dirty="0" smtClean="0"/>
              <a:t>The hyper cube must have 2</a:t>
            </a:r>
            <a:r>
              <a:rPr lang="en-US" baseline="30000" dirty="0" smtClean="0"/>
              <a:t>n</a:t>
            </a:r>
            <a:r>
              <a:rPr lang="en-US" dirty="0" smtClean="0"/>
              <a:t> node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1BD96-B9C5-4A59-99BE-5DD4CBE486B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35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not need cache coherency because variables</a:t>
            </a:r>
            <a:r>
              <a:rPr lang="en-US" baseline="0" dirty="0" smtClean="0"/>
              <a:t> are private to </a:t>
            </a:r>
            <a:r>
              <a:rPr lang="en-US" dirty="0" smtClean="0"/>
              <a:t>each MPI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1BD96-B9C5-4A59-99BE-5DD4CBE486B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25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Upper left graph is log</a:t>
            </a:r>
            <a:r>
              <a:rPr lang="en-US" baseline="0" dirty="0" smtClean="0"/>
              <a:t> scale, lower right linear. Shows that even with perfect scaling, serial sections kill speedup.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1BD96-B9C5-4A59-99BE-5DD4CBE486B5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08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slides explain the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1BD96-B9C5-4A59-99BE-5DD4CBE486B5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804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1BD96-B9C5-4A59-99BE-5DD4CBE486B5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30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43" y="2348880"/>
            <a:ext cx="5569977" cy="2304256"/>
          </a:xfrm>
        </p:spPr>
        <p:txBody>
          <a:bodyPr>
            <a:normAutofit/>
          </a:bodyPr>
          <a:lstStyle>
            <a:lvl1pPr>
              <a:defRPr sz="4000">
                <a:solidFill>
                  <a:srgbClr val="89DD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53136"/>
            <a:ext cx="5569034" cy="15365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49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70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6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233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3152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1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83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corated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93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03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5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446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600201"/>
            <a:ext cx="404446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712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200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4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5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8DFF1-C5D4-4605-9972-F44014C4D06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910201" y="0"/>
            <a:ext cx="3502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Irish Centre for High-End</a:t>
            </a:r>
            <a:r>
              <a:rPr lang="en-US" sz="1600" baseline="0" dirty="0" smtClean="0">
                <a:solidFill>
                  <a:schemeClr val="bg1"/>
                </a:solidFill>
              </a:rPr>
              <a:t> Computing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0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-users.cs.umn.edu/~karypis/parbook/" TargetMode="External"/><Relationship Id="rId4" Type="http://schemas.openxmlformats.org/officeDocument/2006/relationships/hyperlink" Target="https://computing.llnl.gov/tutorials/parallel_com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unix.mcs.anl.gov/dbpp/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43" y="2348880"/>
            <a:ext cx="5569977" cy="1512168"/>
          </a:xfrm>
        </p:spPr>
        <p:txBody>
          <a:bodyPr/>
          <a:lstStyle/>
          <a:p>
            <a:r>
              <a:rPr lang="en-GB" dirty="0" smtClean="0"/>
              <a:t>Introduction to HPC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465004"/>
            <a:ext cx="5569034" cy="97210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</a:t>
            </a:r>
            <a:r>
              <a:rPr lang="en-GB" dirty="0" smtClean="0"/>
              <a:t>r Adam Ralph</a:t>
            </a:r>
          </a:p>
          <a:p>
            <a:r>
              <a:rPr lang="en-GB" dirty="0" smtClean="0"/>
              <a:t>Mr </a:t>
            </a:r>
            <a:r>
              <a:rPr lang="en-GB" dirty="0" err="1" smtClean="0"/>
              <a:t>Prithwish</a:t>
            </a:r>
            <a:r>
              <a:rPr lang="en-GB" smtClean="0"/>
              <a:t> Nandi</a:t>
            </a:r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3568" y="4581128"/>
            <a:ext cx="5569034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UCD, </a:t>
            </a:r>
            <a:r>
              <a:rPr lang="en-GB" dirty="0" smtClean="0"/>
              <a:t>2018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7632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used?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716088"/>
            <a:ext cx="74390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99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33056"/>
            <a:ext cx="3528392" cy="258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History of HPC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0647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ENIAC… computing ballistic tables (July 1946 – Oct 1955)</a:t>
            </a:r>
          </a:p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2" y="1700808"/>
            <a:ext cx="3107654" cy="23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00808"/>
            <a:ext cx="3456385" cy="259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19000" y="5254618"/>
            <a:ext cx="1045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Meccano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164288" y="4396462"/>
            <a:ext cx="1213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Computers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851245" y="2060848"/>
            <a:ext cx="758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/>
              <a:t>ENIAC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472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History of HPC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142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UNIVAC 1950s;  less than 50 made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64" y="2132856"/>
            <a:ext cx="388427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24" y="2091623"/>
            <a:ext cx="3561636" cy="279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941168"/>
            <a:ext cx="5112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US Census processing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Army usage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Use to predict 1952 US elections 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Corporations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32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History of HPC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1960s: Scalar processor</a:t>
            </a:r>
          </a:p>
          <a:p>
            <a:pPr lvl="1"/>
            <a:r>
              <a:rPr lang="en-US" sz="2000" dirty="0"/>
              <a:t>Process one data item at a time</a:t>
            </a:r>
          </a:p>
          <a:p>
            <a:r>
              <a:rPr lang="en-US" sz="2000" dirty="0"/>
              <a:t>1970s: Vector (Array) processor</a:t>
            </a:r>
          </a:p>
          <a:p>
            <a:pPr lvl="1"/>
            <a:r>
              <a:rPr lang="en-US" sz="2000" dirty="0"/>
              <a:t>Can process an array of data items at a time</a:t>
            </a:r>
          </a:p>
          <a:p>
            <a:r>
              <a:rPr lang="en-US" sz="2000" dirty="0"/>
              <a:t>Later 1980s: Massively Parallel Processing (MPP)</a:t>
            </a:r>
          </a:p>
          <a:p>
            <a:pPr lvl="1"/>
            <a:r>
              <a:rPr lang="en-US" sz="2000" dirty="0"/>
              <a:t>Up to thousands of processors, each with its own memory 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2000" dirty="0"/>
              <a:t>Later 1990s: Cluster</a:t>
            </a:r>
          </a:p>
          <a:p>
            <a:pPr lvl="1"/>
            <a:r>
              <a:rPr lang="en-US" sz="2000" dirty="0"/>
              <a:t>computers connected together with a network and centrally coordinated by some special software; physically close</a:t>
            </a:r>
          </a:p>
          <a:p>
            <a:r>
              <a:rPr lang="en-US" sz="2000" dirty="0"/>
              <a:t>Later 1990s: </a:t>
            </a:r>
            <a:r>
              <a:rPr lang="en-US" sz="2000" dirty="0" smtClean="0"/>
              <a:t>Grid</a:t>
            </a:r>
            <a:endParaRPr lang="en-US" sz="2000" dirty="0"/>
          </a:p>
          <a:p>
            <a:pPr lvl="1"/>
            <a:r>
              <a:rPr lang="en-US" sz="1800" dirty="0"/>
              <a:t>collaboration among geographically distributed </a:t>
            </a:r>
            <a:r>
              <a:rPr lang="en-US" sz="1800" dirty="0" err="1" smtClean="0"/>
              <a:t>organisations</a:t>
            </a:r>
            <a:endParaRPr lang="en-US" sz="1800" dirty="0"/>
          </a:p>
          <a:p>
            <a:r>
              <a:rPr lang="en-US" sz="2000" dirty="0"/>
              <a:t>Later </a:t>
            </a:r>
            <a:r>
              <a:rPr lang="en-US" sz="2000" dirty="0" smtClean="0"/>
              <a:t>2000s:Accelerators</a:t>
            </a:r>
          </a:p>
          <a:p>
            <a:pPr lvl="1"/>
            <a:r>
              <a:rPr lang="en-US" sz="1800" dirty="0" smtClean="0"/>
              <a:t>GPUs, FPGAs, Xeon Phis</a:t>
            </a:r>
          </a:p>
          <a:p>
            <a:pPr marL="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89687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into HPC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of:</a:t>
            </a:r>
          </a:p>
          <a:p>
            <a:pPr lvl="1"/>
            <a:r>
              <a:rPr lang="en-US" dirty="0"/>
              <a:t>Hardware/architectures</a:t>
            </a:r>
          </a:p>
          <a:p>
            <a:pPr lvl="2"/>
            <a:r>
              <a:rPr lang="en-US" dirty="0"/>
              <a:t>CPU, memory, interconnect, I/O</a:t>
            </a:r>
          </a:p>
          <a:p>
            <a:pPr lvl="1"/>
            <a:r>
              <a:rPr lang="en-US" dirty="0"/>
              <a:t>Software</a:t>
            </a:r>
          </a:p>
          <a:p>
            <a:pPr lvl="2"/>
            <a:r>
              <a:rPr lang="en-US" dirty="0"/>
              <a:t>Programming paradigms, performance considerations</a:t>
            </a:r>
          </a:p>
          <a:p>
            <a:pPr lvl="2"/>
            <a:r>
              <a:rPr lang="en-US" dirty="0"/>
              <a:t>Numerical libraries, I/O libraries</a:t>
            </a:r>
          </a:p>
          <a:p>
            <a:pPr lvl="2"/>
            <a:r>
              <a:rPr lang="en-US" dirty="0"/>
              <a:t>Applications and Tools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47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is High Performance Computing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/>
              <a:t>The Fundamentals of Computer &amp; HPC </a:t>
            </a:r>
            <a:r>
              <a:rPr lang="en-US" dirty="0" smtClean="0"/>
              <a:t>Architectures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Performance</a:t>
            </a:r>
            <a:endParaRPr lang="en-US" dirty="0" smtClean="0"/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Programming Paradigms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Practical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1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von Neumann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our </a:t>
            </a:r>
            <a:r>
              <a:rPr lang="en-GB" dirty="0"/>
              <a:t>main components:</a:t>
            </a:r>
          </a:p>
          <a:p>
            <a:pPr lvl="1"/>
            <a:r>
              <a:rPr lang="en-GB" dirty="0"/>
              <a:t>Memory</a:t>
            </a:r>
          </a:p>
          <a:p>
            <a:pPr lvl="1"/>
            <a:r>
              <a:rPr lang="en-GB" dirty="0"/>
              <a:t>Control Unit</a:t>
            </a:r>
          </a:p>
          <a:p>
            <a:pPr lvl="1"/>
            <a:r>
              <a:rPr lang="en-GB" dirty="0"/>
              <a:t>Arithmetic Logic Unit</a:t>
            </a:r>
          </a:p>
          <a:p>
            <a:pPr lvl="1"/>
            <a:r>
              <a:rPr lang="en-GB" dirty="0" err="1" smtClean="0"/>
              <a:t>Input/Output</a:t>
            </a: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57150" indent="0">
              <a:buNone/>
            </a:pPr>
            <a:r>
              <a:rPr lang="en-GB" sz="2400" dirty="0" smtClean="0"/>
              <a:t>First draft of a report on EDVAC</a:t>
            </a:r>
            <a:r>
              <a:rPr lang="en-GB" sz="2400" dirty="0"/>
              <a:t>, 1945, </a:t>
            </a:r>
            <a:endParaRPr lang="en-GB" sz="2400" dirty="0" smtClean="0"/>
          </a:p>
          <a:p>
            <a:pPr marL="57150" indent="0">
              <a:buNone/>
            </a:pPr>
            <a:r>
              <a:rPr lang="en-GB" sz="2400" dirty="0" smtClean="0"/>
              <a:t>http</a:t>
            </a:r>
            <a:r>
              <a:rPr lang="en-GB" sz="2400" dirty="0"/>
              <a:t>://goo.gl/DnWs3t</a:t>
            </a:r>
            <a:endParaRPr lang="en-GB" sz="2400" dirty="0" smtClean="0"/>
          </a:p>
        </p:txBody>
      </p:sp>
      <p:grpSp>
        <p:nvGrpSpPr>
          <p:cNvPr id="24" name="Group 23"/>
          <p:cNvGrpSpPr/>
          <p:nvPr/>
        </p:nvGrpSpPr>
        <p:grpSpPr>
          <a:xfrm>
            <a:off x="6084168" y="1268760"/>
            <a:ext cx="2736304" cy="4897908"/>
            <a:chOff x="6084168" y="1268760"/>
            <a:chExt cx="2736304" cy="4897908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1268760"/>
              <a:ext cx="1688951" cy="2202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6084168" y="4221088"/>
              <a:ext cx="2736304" cy="13681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CPU</a:t>
              </a: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 smtClean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8184" y="4530241"/>
              <a:ext cx="978743" cy="7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Control </a:t>
              </a:r>
            </a:p>
            <a:p>
              <a:pPr algn="ctr"/>
              <a:r>
                <a:rPr lang="en-GB" dirty="0" smtClean="0"/>
                <a:t>Unit</a:t>
              </a:r>
              <a:endParaRPr lang="en-GB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6715" y="4530241"/>
              <a:ext cx="1171749" cy="79208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Arithmetic</a:t>
              </a:r>
            </a:p>
            <a:p>
              <a:pPr algn="ctr"/>
              <a:r>
                <a:rPr lang="en-GB" dirty="0" smtClean="0"/>
                <a:t>Logic Unit</a:t>
              </a:r>
              <a:endParaRPr lang="en-GB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84168" y="3645024"/>
              <a:ext cx="2736304" cy="360040"/>
            </a:xfrm>
            <a:prstGeom prst="rect">
              <a:avLst/>
            </a:prstGeom>
            <a:solidFill>
              <a:srgbClr val="92D05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>
                  <a:solidFill>
                    <a:schemeClr val="tx1"/>
                  </a:solidFill>
                </a:rPr>
                <a:t>Memory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4208" y="5878636"/>
              <a:ext cx="844475" cy="288032"/>
            </a:xfrm>
            <a:prstGeom prst="rect">
              <a:avLst/>
            </a:prstGeom>
            <a:solidFill>
              <a:srgbClr val="0070C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/>
                <a:t>Input</a:t>
              </a:r>
              <a:endParaRPr lang="en-GB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40352" y="5877272"/>
              <a:ext cx="936104" cy="288032"/>
            </a:xfrm>
            <a:prstGeom prst="rect">
              <a:avLst/>
            </a:prstGeom>
            <a:solidFill>
              <a:srgbClr val="0070C0"/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/>
                <a:t>Output</a:t>
              </a:r>
              <a:endParaRPr lang="en-GB" b="1" dirty="0"/>
            </a:p>
          </p:txBody>
        </p:sp>
        <p:cxnSp>
          <p:nvCxnSpPr>
            <p:cNvPr id="11" name="Straight Arrow Connector 10"/>
            <p:cNvCxnSpPr>
              <a:stCxn id="6" idx="3"/>
              <a:endCxn id="7" idx="1"/>
            </p:cNvCxnSpPr>
            <p:nvPr/>
          </p:nvCxnSpPr>
          <p:spPr>
            <a:xfrm>
              <a:off x="7206927" y="4926285"/>
              <a:ext cx="3697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6" idx="0"/>
            </p:cNvCxnSpPr>
            <p:nvPr/>
          </p:nvCxnSpPr>
          <p:spPr>
            <a:xfrm>
              <a:off x="6717555" y="4005064"/>
              <a:ext cx="1" cy="52517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8100391" y="4005064"/>
              <a:ext cx="1" cy="52517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3" idx="0"/>
            </p:cNvCxnSpPr>
            <p:nvPr/>
          </p:nvCxnSpPr>
          <p:spPr>
            <a:xfrm>
              <a:off x="7576715" y="5517232"/>
              <a:ext cx="631689" cy="3600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0"/>
            </p:cNvCxnSpPr>
            <p:nvPr/>
          </p:nvCxnSpPr>
          <p:spPr>
            <a:xfrm flipV="1">
              <a:off x="6866446" y="5517232"/>
              <a:ext cx="525375" cy="3614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985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Concepts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B050"/>
                </a:solidFill>
              </a:rPr>
              <a:t>PROCESS</a:t>
            </a:r>
            <a:r>
              <a:rPr lang="en-US" sz="1800" dirty="0"/>
              <a:t>: is a task being run by a computer, often simultaneously with many other tasks each taking turns on a single central processing unit;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B050"/>
                </a:solidFill>
              </a:rPr>
              <a:t>CPU </a:t>
            </a:r>
            <a:r>
              <a:rPr lang="en-US" sz="1800" dirty="0"/>
              <a:t>(Central Processing Unit): single- or multi-core chips that can handle multiple processes;</a:t>
            </a:r>
          </a:p>
          <a:p>
            <a:endParaRPr lang="en-US" sz="1800" dirty="0"/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CU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dirty="0"/>
              <a:t>Schedules the order of </a:t>
            </a:r>
          </a:p>
          <a:p>
            <a:pPr marL="457200" lvl="1" indent="0">
              <a:buNone/>
            </a:pPr>
            <a:r>
              <a:rPr lang="en-US" sz="1600" dirty="0"/>
              <a:t>Instruction execution</a:t>
            </a:r>
          </a:p>
          <a:p>
            <a:pPr marL="457200" lvl="1" indent="0">
              <a:buNone/>
            </a:pPr>
            <a:endParaRPr lang="en-US" sz="400" dirty="0"/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ALU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dirty="0"/>
              <a:t>Performs arithmetic </a:t>
            </a:r>
          </a:p>
          <a:p>
            <a:pPr marL="457200" lvl="1" indent="0">
              <a:buNone/>
            </a:pPr>
            <a:r>
              <a:rPr lang="en-US" sz="1600" dirty="0"/>
              <a:t>and logical calculations</a:t>
            </a:r>
          </a:p>
          <a:p>
            <a:pPr marL="457200" lvl="1" indent="0">
              <a:buNone/>
            </a:pPr>
            <a:endParaRPr lang="en-US" sz="400" dirty="0"/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FPU</a:t>
            </a:r>
            <a:r>
              <a:rPr lang="en-US" sz="1600" dirty="0"/>
              <a:t>: Performs operations on </a:t>
            </a:r>
          </a:p>
          <a:p>
            <a:pPr marL="457200" lvl="1" indent="0">
              <a:buNone/>
            </a:pPr>
            <a:r>
              <a:rPr lang="en-US" sz="1600" dirty="0"/>
              <a:t>floating point numbers; available </a:t>
            </a:r>
          </a:p>
          <a:p>
            <a:pPr marL="457200" lvl="1" indent="0">
              <a:buNone/>
            </a:pPr>
            <a:r>
              <a:rPr lang="en-US" sz="1600" dirty="0"/>
              <a:t>in many modern processors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GB" dirty="0"/>
          </a:p>
        </p:txBody>
      </p:sp>
      <p:grpSp>
        <p:nvGrpSpPr>
          <p:cNvPr id="80" name="Group 79"/>
          <p:cNvGrpSpPr/>
          <p:nvPr/>
        </p:nvGrpSpPr>
        <p:grpSpPr>
          <a:xfrm>
            <a:off x="3779912" y="2924944"/>
            <a:ext cx="5256584" cy="3312368"/>
            <a:chOff x="3779912" y="2924944"/>
            <a:chExt cx="5256584" cy="3312368"/>
          </a:xfrm>
        </p:grpSpPr>
        <p:sp>
          <p:nvSpPr>
            <p:cNvPr id="5" name="Rounded Rectangle 4"/>
            <p:cNvSpPr/>
            <p:nvPr/>
          </p:nvSpPr>
          <p:spPr>
            <a:xfrm>
              <a:off x="3779912" y="2924944"/>
              <a:ext cx="5256584" cy="3312368"/>
            </a:xfrm>
            <a:prstGeom prst="roundRect">
              <a:avLst>
                <a:gd name="adj" fmla="val 574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716016" y="3068960"/>
              <a:ext cx="3384376" cy="309634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460432" y="3068960"/>
              <a:ext cx="504056" cy="3096344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L2 Cache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23928" y="3068960"/>
              <a:ext cx="504056" cy="309634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RAM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60032" y="3068960"/>
              <a:ext cx="360040" cy="30243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BIU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84168" y="5805264"/>
              <a:ext cx="1872208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L1 Data Cache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8144" y="3284984"/>
              <a:ext cx="2088232" cy="262131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L1 Instruction Cache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585023" y="4322415"/>
              <a:ext cx="2329408" cy="129614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28184" y="3742933"/>
              <a:ext cx="1728192" cy="2621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Control Unit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804248" y="4797152"/>
              <a:ext cx="880864" cy="584448"/>
              <a:chOff x="8028384" y="2204864"/>
              <a:chExt cx="880864" cy="584448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8460432" y="22048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612832" y="22048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765232" y="22048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028384" y="22048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180784" y="22048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333184" y="22048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60432" y="23572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612832" y="23572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765232" y="23572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028384" y="23572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8180784" y="23572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333184" y="2357264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8460432" y="24928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12832" y="24928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765232" y="24928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028384" y="24928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180784" y="24928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333184" y="24928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460432" y="26452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612832" y="26452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8765232" y="26452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8028384" y="26452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8180784" y="26452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333184" y="2645296"/>
                <a:ext cx="144016" cy="1440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3495" y="5327630"/>
              <a:ext cx="7056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 smtClean="0">
                  <a:solidFill>
                    <a:schemeClr val="tx1"/>
                  </a:solidFill>
                </a:rPr>
                <a:t>Registers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685679" y="4434696"/>
              <a:ext cx="1120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Execution Unit</a:t>
              </a:r>
              <a:endParaRPr lang="en-GB" sz="12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868144" y="4763239"/>
              <a:ext cx="503208" cy="2293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ALU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868992" y="5071864"/>
              <a:ext cx="503208" cy="2293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FPU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868144" y="5359896"/>
              <a:ext cx="503208" cy="2293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…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2" idx="3"/>
              <a:endCxn id="34" idx="1"/>
            </p:cNvCxnSpPr>
            <p:nvPr/>
          </p:nvCxnSpPr>
          <p:spPr>
            <a:xfrm>
              <a:off x="6371352" y="4877911"/>
              <a:ext cx="432896" cy="143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3" idx="3"/>
              <a:endCxn id="40" idx="1"/>
            </p:cNvCxnSpPr>
            <p:nvPr/>
          </p:nvCxnSpPr>
          <p:spPr>
            <a:xfrm flipV="1">
              <a:off x="6372200" y="5157192"/>
              <a:ext cx="432048" cy="293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4" idx="3"/>
              <a:endCxn id="46" idx="1"/>
            </p:cNvCxnSpPr>
            <p:nvPr/>
          </p:nvCxnSpPr>
          <p:spPr>
            <a:xfrm flipV="1">
              <a:off x="6371352" y="5309592"/>
              <a:ext cx="432896" cy="1649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355976" y="4617132"/>
              <a:ext cx="57606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5220072" y="3212976"/>
              <a:ext cx="324036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39" idx="3"/>
            </p:cNvCxnSpPr>
            <p:nvPr/>
          </p:nvCxnSpPr>
          <p:spPr>
            <a:xfrm>
              <a:off x="7685112" y="5157192"/>
              <a:ext cx="77532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429137" y="5327630"/>
              <a:ext cx="0" cy="47763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181056" y="3547115"/>
              <a:ext cx="0" cy="241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164288" y="4005064"/>
              <a:ext cx="8384" cy="8640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5220072" y="3416049"/>
              <a:ext cx="648072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0" idx="1"/>
            </p:cNvCxnSpPr>
            <p:nvPr/>
          </p:nvCxnSpPr>
          <p:spPr>
            <a:xfrm flipH="1">
              <a:off x="5220072" y="5949280"/>
              <a:ext cx="86409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1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Concepts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</a:t>
            </a:r>
            <a:r>
              <a:rPr lang="en-US" dirty="0">
                <a:solidFill>
                  <a:schemeClr val="tx2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small amount of storage </a:t>
            </a:r>
            <a:r>
              <a:rPr lang="en-US" dirty="0"/>
              <a:t>where data resides that is being used right now;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CACHE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/>
              <a:t>small area of fast memory where data resides when it is about to be used and/or has been used recently;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MAIN MEMORY </a:t>
            </a:r>
            <a:r>
              <a:rPr lang="en-US" dirty="0"/>
              <a:t>(also called RAM “Random Access Memory”): where data resides when it is being used by a program that is currently running. It may be  volatile or not.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54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Memory Hierarchy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95536" y="1052736"/>
            <a:ext cx="8496944" cy="5040560"/>
            <a:chOff x="395536" y="1052736"/>
            <a:chExt cx="8496944" cy="5184576"/>
          </a:xfrm>
        </p:grpSpPr>
        <p:graphicFrame>
          <p:nvGraphicFramePr>
            <p:cNvPr id="3" name="Diagram 2"/>
            <p:cNvGraphicFramePr/>
            <p:nvPr>
              <p:extLst>
                <p:ext uri="{D42A27DB-BD31-4B8C-83A1-F6EECF244321}">
                  <p14:modId xmlns:p14="http://schemas.microsoft.com/office/powerpoint/2010/main" val="2387340103"/>
                </p:ext>
              </p:extLst>
            </p:nvPr>
          </p:nvGraphicFramePr>
          <p:xfrm>
            <a:off x="1235968" y="1052736"/>
            <a:ext cx="7008440" cy="51125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5" name="Straight Connector 4"/>
            <p:cNvCxnSpPr/>
            <p:nvPr/>
          </p:nvCxnSpPr>
          <p:spPr>
            <a:xfrm flipH="1">
              <a:off x="395536" y="1052736"/>
              <a:ext cx="4320480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95536" y="1052736"/>
              <a:ext cx="0" cy="3314219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395536" y="4365105"/>
              <a:ext cx="2016224" cy="370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395536" y="4437113"/>
              <a:ext cx="1944216" cy="174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95536" y="5013176"/>
              <a:ext cx="1584176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5536" y="4438853"/>
              <a:ext cx="0" cy="574323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95536" y="5085184"/>
              <a:ext cx="1512168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95536" y="5517232"/>
              <a:ext cx="1196162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5536" y="5085184"/>
              <a:ext cx="0" cy="432048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95536" y="5589240"/>
              <a:ext cx="1175258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95536" y="6165304"/>
              <a:ext cx="864096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5536" y="5589240"/>
              <a:ext cx="0" cy="576064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83568" y="1412776"/>
              <a:ext cx="1096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Processor</a:t>
              </a:r>
              <a:endParaRPr lang="en-GB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7544" y="4438853"/>
              <a:ext cx="17556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SDRAM DDR3L, DDR3</a:t>
              </a:r>
              <a:br>
                <a:rPr lang="en-GB" sz="1400" dirty="0" smtClean="0"/>
              </a:br>
              <a:r>
                <a:rPr lang="en-GB" sz="1400" dirty="0" smtClean="0"/>
                <a:t>RDRAM,EDO,SDRAM</a:t>
              </a:r>
              <a:endParaRPr lang="en-GB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7544" y="5147900"/>
              <a:ext cx="1124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SSD, Flash</a:t>
              </a:r>
              <a:endParaRPr lang="en-GB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67544" y="5650215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HDD</a:t>
              </a:r>
              <a:endParaRPr lang="en-GB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4788024" y="1052736"/>
              <a:ext cx="4023534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508104" y="2132856"/>
              <a:ext cx="3303454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811558" y="1052736"/>
              <a:ext cx="0" cy="108012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488082" y="1269630"/>
              <a:ext cx="3320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 smtClean="0"/>
                <a:t>Super Fast,</a:t>
              </a:r>
              <a:br>
                <a:rPr lang="en-GB" dirty="0" smtClean="0"/>
              </a:br>
              <a:r>
                <a:rPr lang="en-GB" dirty="0" smtClean="0"/>
                <a:t>Super Expensive, Tiny Capacity</a:t>
              </a:r>
              <a:endParaRPr lang="en-GB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5580112" y="2204864"/>
              <a:ext cx="3240360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7164288" y="4365104"/>
              <a:ext cx="1656184" cy="3701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811558" y="2204864"/>
              <a:ext cx="0" cy="216024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588224" y="2420888"/>
              <a:ext cx="21602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 smtClean="0"/>
                <a:t>Faster,</a:t>
              </a:r>
              <a:br>
                <a:rPr lang="en-GB" dirty="0" smtClean="0"/>
              </a:br>
              <a:r>
                <a:rPr lang="en-GB" dirty="0" smtClean="0"/>
                <a:t>Expensive,</a:t>
              </a:r>
            </a:p>
            <a:p>
              <a:pPr algn="r"/>
              <a:r>
                <a:rPr lang="en-GB" dirty="0" smtClean="0"/>
                <a:t>Small Capacity</a:t>
              </a:r>
            </a:p>
            <a:p>
              <a:pPr algn="r"/>
              <a:endParaRPr lang="en-GB" dirty="0"/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7164288" y="4437112"/>
              <a:ext cx="1656184" cy="1741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7524328" y="4941168"/>
              <a:ext cx="1296144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820472" y="4438853"/>
              <a:ext cx="0" cy="502315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7020272" y="4428401"/>
              <a:ext cx="1872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 smtClean="0"/>
                <a:t>Fast, Reasonable</a:t>
              </a:r>
              <a:br>
                <a:rPr lang="en-GB" sz="1600" dirty="0" smtClean="0"/>
              </a:br>
              <a:r>
                <a:rPr lang="en-GB" sz="1600" dirty="0" smtClean="0"/>
                <a:t> Average Capacity</a:t>
              </a:r>
              <a:endParaRPr lang="en-GB" sz="1600" dirty="0"/>
            </a:p>
          </p:txBody>
        </p:sp>
        <p:cxnSp>
          <p:nvCxnSpPr>
            <p:cNvPr id="65" name="Straight Connector 64"/>
            <p:cNvCxnSpPr/>
            <p:nvPr/>
          </p:nvCxnSpPr>
          <p:spPr>
            <a:xfrm flipV="1">
              <a:off x="7596336" y="4992271"/>
              <a:ext cx="1224136" cy="20905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7849620" y="5517232"/>
              <a:ext cx="970852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8820472" y="5002723"/>
              <a:ext cx="0" cy="514509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7236296" y="4941168"/>
              <a:ext cx="1624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 dirty="0" smtClean="0"/>
                <a:t>Average Speed</a:t>
              </a:r>
            </a:p>
            <a:p>
              <a:pPr algn="r"/>
              <a:r>
                <a:rPr lang="en-GB" sz="1200" dirty="0" smtClean="0"/>
                <a:t>Reasonable</a:t>
              </a:r>
            </a:p>
            <a:p>
              <a:pPr algn="r"/>
              <a:r>
                <a:rPr lang="en-GB" sz="1200" dirty="0" smtClean="0"/>
                <a:t>Good capacity</a:t>
              </a:r>
              <a:endParaRPr lang="en-GB" sz="1200" dirty="0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7884368" y="5589240"/>
              <a:ext cx="936104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352420" y="6165304"/>
              <a:ext cx="468052" cy="0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8820472" y="5589240"/>
              <a:ext cx="0" cy="576064"/>
            </a:xfrm>
            <a:prstGeom prst="line">
              <a:avLst/>
            </a:prstGeom>
            <a:ln w="31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8234157" y="5590981"/>
              <a:ext cx="5774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200" dirty="0" smtClean="0"/>
                <a:t>Slow</a:t>
              </a:r>
            </a:p>
            <a:p>
              <a:pPr algn="r"/>
              <a:r>
                <a:rPr lang="en-GB" sz="1200" dirty="0" smtClean="0"/>
                <a:t>Cheap</a:t>
              </a:r>
            </a:p>
            <a:p>
              <a:pPr algn="r"/>
              <a:r>
                <a:rPr lang="en-GB" sz="1200" dirty="0" smtClean="0"/>
                <a:t>Large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47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High Performance Computing</a:t>
            </a:r>
            <a:r>
              <a:rPr lang="en-US" dirty="0" smtClean="0"/>
              <a:t>?</a:t>
            </a:r>
          </a:p>
          <a:p>
            <a:r>
              <a:rPr lang="en-US" dirty="0"/>
              <a:t>The Fundamentals of Computer &amp; HPC </a:t>
            </a:r>
            <a:r>
              <a:rPr lang="en-US" dirty="0" smtClean="0"/>
              <a:t>Architectures</a:t>
            </a:r>
          </a:p>
          <a:p>
            <a:r>
              <a:rPr lang="en-US" dirty="0"/>
              <a:t>Parallel </a:t>
            </a:r>
            <a:r>
              <a:rPr lang="en-US" dirty="0" smtClean="0"/>
              <a:t>Performance</a:t>
            </a:r>
          </a:p>
          <a:p>
            <a:r>
              <a:rPr lang="en-US" dirty="0"/>
              <a:t>Parallel Programming Paradigms </a:t>
            </a:r>
            <a:endParaRPr lang="en-US" dirty="0" smtClean="0"/>
          </a:p>
          <a:p>
            <a:r>
              <a:rPr lang="en-US" dirty="0"/>
              <a:t>Practical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1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Memory Hierarchy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 Typical access times and sizes: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Cache Hit</a:t>
            </a:r>
            <a:r>
              <a:rPr lang="en-US" dirty="0"/>
              <a:t>: requested data found in cache, fast access.</a:t>
            </a:r>
          </a:p>
          <a:p>
            <a:r>
              <a:rPr lang="en-US" dirty="0">
                <a:solidFill>
                  <a:srgbClr val="00B050"/>
                </a:solidFill>
              </a:rPr>
              <a:t>Cache Miss</a:t>
            </a:r>
            <a:r>
              <a:rPr lang="en-US" dirty="0"/>
              <a:t>: requested not found in cache, need to access lower </a:t>
            </a:r>
            <a:r>
              <a:rPr lang="en-US" dirty="0" smtClean="0"/>
              <a:t>memory levels</a:t>
            </a:r>
            <a:r>
              <a:rPr lang="en-US" dirty="0"/>
              <a:t>, slower access</a:t>
            </a:r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053673"/>
              </p:ext>
            </p:extLst>
          </p:nvPr>
        </p:nvGraphicFramePr>
        <p:xfrm>
          <a:off x="1907704" y="2348880"/>
          <a:ext cx="4908964" cy="2194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8384"/>
                <a:gridCol w="1674258"/>
                <a:gridCol w="1636322"/>
              </a:tblGrid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Level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 anchor="ctr"/>
                </a:tc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Register, L1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KB</a:t>
                      </a:r>
                      <a:endParaRPr lang="en-US" dirty="0"/>
                    </a:p>
                  </a:txBody>
                  <a:tcPr anchor="ctr"/>
                </a:tc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L2, L3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 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MB</a:t>
                      </a:r>
                      <a:endParaRPr lang="en-US" dirty="0"/>
                    </a:p>
                  </a:txBody>
                  <a:tcPr anchor="ctr"/>
                </a:tc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Main Memory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 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GB</a:t>
                      </a:r>
                      <a:endParaRPr lang="en-US" dirty="0"/>
                    </a:p>
                  </a:txBody>
                  <a:tcPr anchor="ctr"/>
                </a:tc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 </a:t>
                      </a:r>
                      <a:r>
                        <a:rPr lang="en-US" dirty="0" err="1" smtClean="0"/>
                        <a:t>ms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TB</a:t>
                      </a:r>
                      <a:endParaRPr lang="en-US" dirty="0"/>
                    </a:p>
                  </a:txBody>
                  <a:tcPr anchor="ctr"/>
                </a:tc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 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PB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Flynn Taxonomy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3"/>
          </a:xfrm>
        </p:spPr>
        <p:txBody>
          <a:bodyPr/>
          <a:lstStyle/>
          <a:p>
            <a:r>
              <a:rPr lang="en-US" dirty="0"/>
              <a:t>Single Instruction Single Data (SISD): at any one time only a single instruction is executed, operating on a single data item.</a:t>
            </a:r>
          </a:p>
          <a:p>
            <a:endParaRPr lang="en-GB" dirty="0"/>
          </a:p>
        </p:txBody>
      </p:sp>
      <p:grpSp>
        <p:nvGrpSpPr>
          <p:cNvPr id="29" name="Group 28"/>
          <p:cNvGrpSpPr/>
          <p:nvPr/>
        </p:nvGrpSpPr>
        <p:grpSpPr>
          <a:xfrm>
            <a:off x="1187624" y="3573016"/>
            <a:ext cx="6696744" cy="1800200"/>
            <a:chOff x="1187624" y="3573016"/>
            <a:chExt cx="6696744" cy="1800200"/>
          </a:xfrm>
        </p:grpSpPr>
        <p:sp>
          <p:nvSpPr>
            <p:cNvPr id="4" name="Rectangle 3"/>
            <p:cNvSpPr/>
            <p:nvPr/>
          </p:nvSpPr>
          <p:spPr>
            <a:xfrm>
              <a:off x="1187624" y="3645024"/>
              <a:ext cx="1368152" cy="79208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Control Unit</a:t>
              </a:r>
            </a:p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CU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19872" y="3645024"/>
              <a:ext cx="1656184" cy="79208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Processing Unit</a:t>
              </a:r>
            </a:p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PE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8184" y="3645024"/>
              <a:ext cx="1656184" cy="79208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Main Memory</a:t>
              </a:r>
            </a:p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MM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4" idx="3"/>
              <a:endCxn id="5" idx="1"/>
            </p:cNvCxnSpPr>
            <p:nvPr/>
          </p:nvCxnSpPr>
          <p:spPr>
            <a:xfrm>
              <a:off x="2555776" y="4041068"/>
              <a:ext cx="8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3"/>
              <a:endCxn id="6" idx="1"/>
            </p:cNvCxnSpPr>
            <p:nvPr/>
          </p:nvCxnSpPr>
          <p:spPr>
            <a:xfrm>
              <a:off x="5076056" y="4041068"/>
              <a:ext cx="115212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6" idx="2"/>
            </p:cNvCxnSpPr>
            <p:nvPr/>
          </p:nvCxnSpPr>
          <p:spPr>
            <a:xfrm rot="5400000">
              <a:off x="3995936" y="2312876"/>
              <a:ext cx="936104" cy="5184576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4" idx="2"/>
            </p:cNvCxnSpPr>
            <p:nvPr/>
          </p:nvCxnSpPr>
          <p:spPr>
            <a:xfrm flipV="1">
              <a:off x="1871700" y="4437112"/>
              <a:ext cx="0" cy="9361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771800" y="3573016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Is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31846" y="4905164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Is</a:t>
              </a:r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38192" y="3583682"/>
              <a:ext cx="427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</a:t>
              </a:r>
              <a:r>
                <a:rPr lang="en-GB" dirty="0" smtClean="0"/>
                <a:t>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31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Flynn </a:t>
            </a:r>
            <a:r>
              <a:rPr lang="en-GB" dirty="0"/>
              <a:t>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60847"/>
          </a:xfrm>
        </p:spPr>
        <p:txBody>
          <a:bodyPr/>
          <a:lstStyle/>
          <a:p>
            <a:r>
              <a:rPr lang="en-US" dirty="0"/>
              <a:t>Single Instruction Multiple Data (SIMD): multiple processors, each operating on its own data item, but they are all executing the same instruction on that data item</a:t>
            </a:r>
          </a:p>
          <a:p>
            <a:endParaRPr lang="en-GB" dirty="0"/>
          </a:p>
        </p:txBody>
      </p:sp>
      <p:grpSp>
        <p:nvGrpSpPr>
          <p:cNvPr id="51" name="Group 50"/>
          <p:cNvGrpSpPr/>
          <p:nvPr/>
        </p:nvGrpSpPr>
        <p:grpSpPr>
          <a:xfrm>
            <a:off x="1187624" y="3583682"/>
            <a:ext cx="6696744" cy="2653631"/>
            <a:chOff x="1187624" y="3583682"/>
            <a:chExt cx="6696744" cy="2653631"/>
          </a:xfrm>
        </p:grpSpPr>
        <p:sp>
          <p:nvSpPr>
            <p:cNvPr id="6" name="Rectangle 5"/>
            <p:cNvSpPr/>
            <p:nvPr/>
          </p:nvSpPr>
          <p:spPr>
            <a:xfrm>
              <a:off x="1187624" y="4293096"/>
              <a:ext cx="1368152" cy="79208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Control Unit</a:t>
              </a:r>
            </a:p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CU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63888" y="4437112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PE2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8184" y="3717032"/>
              <a:ext cx="1656184" cy="2016224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MM1</a:t>
              </a: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MM2</a:t>
              </a: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GB" dirty="0" err="1" smtClean="0">
                  <a:solidFill>
                    <a:schemeClr val="tx1"/>
                  </a:solidFill>
                </a:rPr>
                <a:t>MMn</a:t>
              </a:r>
              <a:r>
                <a:rPr lang="en-GB" dirty="0" smtClean="0">
                  <a:solidFill>
                    <a:schemeClr val="tx1"/>
                  </a:solidFill>
                </a:rPr>
                <a:t> 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871700" y="5089830"/>
              <a:ext cx="0" cy="11474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605729" y="4221088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Is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2080" y="3583682"/>
              <a:ext cx="573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Ds1</a:t>
              </a:r>
              <a:endParaRPr lang="en-GB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63888" y="3717032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PE1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63888" y="5229200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>
                  <a:solidFill>
                    <a:schemeClr val="tx1"/>
                  </a:solidFill>
                </a:rPr>
                <a:t>PEn</a:t>
              </a:r>
              <a:r>
                <a:rPr lang="en-GB" dirty="0" smtClean="0">
                  <a:solidFill>
                    <a:schemeClr val="tx1"/>
                  </a:solidFill>
                </a:rPr>
                <a:t>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6" idx="3"/>
              <a:endCxn id="7" idx="1"/>
            </p:cNvCxnSpPr>
            <p:nvPr/>
          </p:nvCxnSpPr>
          <p:spPr>
            <a:xfrm>
              <a:off x="2555776" y="4689140"/>
              <a:ext cx="100811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5" idx="3"/>
            </p:cNvCxnSpPr>
            <p:nvPr/>
          </p:nvCxnSpPr>
          <p:spPr>
            <a:xfrm>
              <a:off x="4932040" y="3969060"/>
              <a:ext cx="129614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3"/>
            </p:cNvCxnSpPr>
            <p:nvPr/>
          </p:nvCxnSpPr>
          <p:spPr>
            <a:xfrm>
              <a:off x="4932040" y="5481228"/>
              <a:ext cx="129614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7" idx="3"/>
            </p:cNvCxnSpPr>
            <p:nvPr/>
          </p:nvCxnSpPr>
          <p:spPr>
            <a:xfrm>
              <a:off x="4932040" y="4689140"/>
              <a:ext cx="129614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6" idx="3"/>
              <a:endCxn id="26" idx="1"/>
            </p:cNvCxnSpPr>
            <p:nvPr/>
          </p:nvCxnSpPr>
          <p:spPr>
            <a:xfrm>
              <a:off x="2555776" y="4689140"/>
              <a:ext cx="1008112" cy="792088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6" idx="3"/>
              <a:endCxn id="25" idx="1"/>
            </p:cNvCxnSpPr>
            <p:nvPr/>
          </p:nvCxnSpPr>
          <p:spPr>
            <a:xfrm flipV="1">
              <a:off x="2555776" y="3969060"/>
              <a:ext cx="1008112" cy="72008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8" idx="2"/>
            </p:cNvCxnSpPr>
            <p:nvPr/>
          </p:nvCxnSpPr>
          <p:spPr>
            <a:xfrm rot="5400000">
              <a:off x="4211960" y="3392996"/>
              <a:ext cx="504056" cy="5184576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134153" y="5867981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Is</a:t>
              </a:r>
              <a:endParaRPr lang="en-GB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92080" y="4252446"/>
              <a:ext cx="573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Ds2</a:t>
              </a:r>
              <a:endParaRPr lang="en-GB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92080" y="5044534"/>
              <a:ext cx="573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Dsn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6730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Flynn </a:t>
            </a:r>
            <a:r>
              <a:rPr lang="en-GB" dirty="0"/>
              <a:t>Taxonomy</a:t>
            </a:r>
          </a:p>
        </p:txBody>
      </p:sp>
      <p:sp>
        <p:nvSpPr>
          <p:cNvPr id="23" name="Content Placeholder 2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Instructions Single Data (MISD): All processors do different operations on the same </a:t>
            </a:r>
            <a:r>
              <a:rPr lang="en-US" dirty="0" smtClean="0"/>
              <a:t>data</a:t>
            </a:r>
            <a:endParaRPr lang="en-US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1403648" y="3212976"/>
            <a:ext cx="7128792" cy="3024336"/>
            <a:chOff x="755576" y="3212976"/>
            <a:chExt cx="7128792" cy="3024336"/>
          </a:xfrm>
        </p:grpSpPr>
        <p:sp>
          <p:nvSpPr>
            <p:cNvPr id="7" name="Rectangle 6"/>
            <p:cNvSpPr/>
            <p:nvPr/>
          </p:nvSpPr>
          <p:spPr>
            <a:xfrm>
              <a:off x="3563888" y="4066406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PE2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8184" y="3346326"/>
              <a:ext cx="1656184" cy="2016224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MM</a:t>
              </a:r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63888" y="3346326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PE1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63888" y="4858494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>
                  <a:solidFill>
                    <a:schemeClr val="tx1"/>
                  </a:solidFill>
                </a:rPr>
                <a:t>PEn</a:t>
              </a:r>
              <a:r>
                <a:rPr lang="en-GB" dirty="0" smtClean="0">
                  <a:solidFill>
                    <a:schemeClr val="tx1"/>
                  </a:solidFill>
                </a:rPr>
                <a:t>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03648" y="4077072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CU2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03648" y="3356992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CU1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403648" y="4869160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>
                  <a:solidFill>
                    <a:schemeClr val="tx1"/>
                  </a:solidFill>
                </a:rPr>
                <a:t>CUn</a:t>
              </a:r>
              <a:r>
                <a:rPr lang="en-GB" dirty="0" smtClean="0">
                  <a:solidFill>
                    <a:schemeClr val="tx1"/>
                  </a:solidFill>
                </a:rPr>
                <a:t>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/>
            <p:cNvCxnSpPr>
              <a:stCxn id="25" idx="2"/>
              <a:endCxn id="7" idx="0"/>
            </p:cNvCxnSpPr>
            <p:nvPr/>
          </p:nvCxnSpPr>
          <p:spPr>
            <a:xfrm>
              <a:off x="4247964" y="3850382"/>
              <a:ext cx="0" cy="21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2"/>
              <a:endCxn id="26" idx="0"/>
            </p:cNvCxnSpPr>
            <p:nvPr/>
          </p:nvCxnSpPr>
          <p:spPr>
            <a:xfrm>
              <a:off x="4247964" y="4570462"/>
              <a:ext cx="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25" idx="3"/>
            </p:cNvCxnSpPr>
            <p:nvPr/>
          </p:nvCxnSpPr>
          <p:spPr>
            <a:xfrm flipH="1">
              <a:off x="4932040" y="3598354"/>
              <a:ext cx="12961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6" idx="3"/>
            </p:cNvCxnSpPr>
            <p:nvPr/>
          </p:nvCxnSpPr>
          <p:spPr>
            <a:xfrm>
              <a:off x="4932040" y="5110522"/>
              <a:ext cx="1296144" cy="106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9" idx="3"/>
            </p:cNvCxnSpPr>
            <p:nvPr/>
          </p:nvCxnSpPr>
          <p:spPr>
            <a:xfrm>
              <a:off x="2771800" y="3609020"/>
              <a:ext cx="79208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771800" y="4293096"/>
              <a:ext cx="79208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771800" y="5157192"/>
              <a:ext cx="79208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588224" y="5373216"/>
              <a:ext cx="0" cy="2880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087724" y="5661248"/>
              <a:ext cx="4500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0" idx="2"/>
            </p:cNvCxnSpPr>
            <p:nvPr/>
          </p:nvCxnSpPr>
          <p:spPr>
            <a:xfrm flipV="1">
              <a:off x="2087724" y="5373216"/>
              <a:ext cx="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876256" y="5373216"/>
              <a:ext cx="0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308304" y="5373216"/>
              <a:ext cx="0" cy="7920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15616" y="5877272"/>
              <a:ext cx="576064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755576" y="6165304"/>
              <a:ext cx="655272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1115616" y="4354438"/>
              <a:ext cx="0" cy="15228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755576" y="3598354"/>
              <a:ext cx="0" cy="25669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endCxn id="29" idx="1"/>
            </p:cNvCxnSpPr>
            <p:nvPr/>
          </p:nvCxnSpPr>
          <p:spPr>
            <a:xfrm>
              <a:off x="755576" y="3609020"/>
              <a:ext cx="6480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115616" y="4354438"/>
              <a:ext cx="3600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5491708" y="3229022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Ds</a:t>
              </a:r>
              <a:endParaRPr lang="en-GB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08104" y="4797152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Ds</a:t>
              </a:r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283968" y="3779748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Ds</a:t>
              </a:r>
              <a:endParaRPr lang="en-GB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11960" y="457183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Ds</a:t>
              </a:r>
              <a:endParaRPr lang="en-GB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36096" y="5291916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 smtClean="0"/>
                <a:t>Isn</a:t>
              </a:r>
              <a:endParaRPr lang="en-GB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902006" y="5579948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Is2</a:t>
              </a:r>
              <a:endParaRPr lang="en-GB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411760" y="5867980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Is1</a:t>
              </a:r>
              <a:endParaRPr lang="en-GB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843808" y="479715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 smtClean="0"/>
                <a:t>Isn</a:t>
              </a:r>
              <a:endParaRPr lang="en-GB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843808" y="3933056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Is2</a:t>
              </a:r>
              <a:endParaRPr lang="en-GB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970710" y="3212976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Is1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65974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Flynn </a:t>
            </a:r>
            <a:r>
              <a:rPr lang="en-GB" dirty="0"/>
              <a:t>Taxonomy</a:t>
            </a:r>
          </a:p>
        </p:txBody>
      </p:sp>
      <p:sp>
        <p:nvSpPr>
          <p:cNvPr id="23" name="Content Placeholder 2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Instructions Multiple Data (MIMD): multiple CPUs operate on multiple data items, each executing independent instructions</a:t>
            </a:r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403648" y="3212976"/>
            <a:ext cx="7128792" cy="3024336"/>
            <a:chOff x="755576" y="3212976"/>
            <a:chExt cx="7128792" cy="3024336"/>
          </a:xfrm>
        </p:grpSpPr>
        <p:sp>
          <p:nvSpPr>
            <p:cNvPr id="7" name="Rectangle 6"/>
            <p:cNvSpPr/>
            <p:nvPr/>
          </p:nvSpPr>
          <p:spPr>
            <a:xfrm>
              <a:off x="3563888" y="4066406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PE2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8184" y="3346326"/>
              <a:ext cx="1656184" cy="2016224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MM</a:t>
              </a:r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63888" y="3346326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PE1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63888" y="4858494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>
                  <a:solidFill>
                    <a:schemeClr val="tx1"/>
                  </a:solidFill>
                </a:rPr>
                <a:t>PEn</a:t>
              </a:r>
              <a:r>
                <a:rPr lang="en-GB" dirty="0" smtClean="0">
                  <a:solidFill>
                    <a:schemeClr val="tx1"/>
                  </a:solidFill>
                </a:rPr>
                <a:t>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03648" y="4077072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CU2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03648" y="3356992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CU1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403648" y="4869160"/>
              <a:ext cx="136815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>
                  <a:solidFill>
                    <a:schemeClr val="tx1"/>
                  </a:solidFill>
                </a:rPr>
                <a:t>CUn</a:t>
              </a:r>
              <a:r>
                <a:rPr lang="en-GB" dirty="0" smtClean="0">
                  <a:solidFill>
                    <a:schemeClr val="tx1"/>
                  </a:solidFill>
                </a:rPr>
                <a:t> 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/>
            <p:cNvCxnSpPr>
              <a:stCxn id="25" idx="2"/>
              <a:endCxn id="7" idx="0"/>
            </p:cNvCxnSpPr>
            <p:nvPr/>
          </p:nvCxnSpPr>
          <p:spPr>
            <a:xfrm>
              <a:off x="4247964" y="3850382"/>
              <a:ext cx="0" cy="21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2"/>
              <a:endCxn id="26" idx="0"/>
            </p:cNvCxnSpPr>
            <p:nvPr/>
          </p:nvCxnSpPr>
          <p:spPr>
            <a:xfrm>
              <a:off x="4247964" y="4570462"/>
              <a:ext cx="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9" idx="3"/>
            </p:cNvCxnSpPr>
            <p:nvPr/>
          </p:nvCxnSpPr>
          <p:spPr>
            <a:xfrm>
              <a:off x="2771800" y="3609020"/>
              <a:ext cx="79208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771800" y="4293096"/>
              <a:ext cx="79208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771800" y="5157192"/>
              <a:ext cx="79208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588224" y="5373216"/>
              <a:ext cx="0" cy="2880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087724" y="5661248"/>
              <a:ext cx="4500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0" idx="2"/>
            </p:cNvCxnSpPr>
            <p:nvPr/>
          </p:nvCxnSpPr>
          <p:spPr>
            <a:xfrm flipV="1">
              <a:off x="2087724" y="5373216"/>
              <a:ext cx="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876256" y="5373216"/>
              <a:ext cx="0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308304" y="5373216"/>
              <a:ext cx="0" cy="7920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15616" y="5877272"/>
              <a:ext cx="576064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755576" y="6165304"/>
              <a:ext cx="655272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1115616" y="4354438"/>
              <a:ext cx="0" cy="15228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755576" y="3598354"/>
              <a:ext cx="0" cy="25669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endCxn id="29" idx="1"/>
            </p:cNvCxnSpPr>
            <p:nvPr/>
          </p:nvCxnSpPr>
          <p:spPr>
            <a:xfrm>
              <a:off x="755576" y="3609020"/>
              <a:ext cx="6480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115616" y="4354438"/>
              <a:ext cx="3600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5433198" y="3229022"/>
              <a:ext cx="534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Ds1</a:t>
              </a:r>
              <a:endParaRPr lang="en-GB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447190" y="4797152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 smtClean="0"/>
                <a:t>Dsn</a:t>
              </a:r>
              <a:endParaRPr lang="en-GB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36096" y="5291916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 smtClean="0"/>
                <a:t>Isn</a:t>
              </a:r>
              <a:endParaRPr lang="en-GB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902006" y="5579948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Is2</a:t>
              </a:r>
              <a:endParaRPr lang="en-GB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411760" y="5867980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Is1</a:t>
              </a:r>
              <a:endParaRPr lang="en-GB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843808" y="479715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 smtClean="0"/>
                <a:t>Isn</a:t>
              </a:r>
              <a:endParaRPr lang="en-GB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843808" y="3933056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Is2</a:t>
              </a:r>
              <a:endParaRPr lang="en-GB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970710" y="3212976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Is1</a:t>
              </a:r>
              <a:endParaRPr lang="en-GB" dirty="0"/>
            </a:p>
          </p:txBody>
        </p:sp>
        <p:cxnSp>
          <p:nvCxnSpPr>
            <p:cNvPr id="4" name="Straight Arrow Connector 3"/>
            <p:cNvCxnSpPr>
              <a:stCxn id="25" idx="3"/>
            </p:cNvCxnSpPr>
            <p:nvPr/>
          </p:nvCxnSpPr>
          <p:spPr>
            <a:xfrm>
              <a:off x="4932040" y="3598354"/>
              <a:ext cx="1296144" cy="1066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932040" y="4365104"/>
              <a:ext cx="1296144" cy="1066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932040" y="5146526"/>
              <a:ext cx="1296144" cy="1066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436096" y="3933056"/>
              <a:ext cx="534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Ds2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879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Shared Memory</a:t>
            </a:r>
            <a:endParaRPr lang="en-GB" dirty="0"/>
          </a:p>
        </p:txBody>
      </p:sp>
      <p:grpSp>
        <p:nvGrpSpPr>
          <p:cNvPr id="36" name="Group 35"/>
          <p:cNvGrpSpPr/>
          <p:nvPr/>
        </p:nvGrpSpPr>
        <p:grpSpPr>
          <a:xfrm>
            <a:off x="1403648" y="1556792"/>
            <a:ext cx="6336704" cy="4104456"/>
            <a:chOff x="1403648" y="1556792"/>
            <a:chExt cx="6336704" cy="4104456"/>
          </a:xfrm>
        </p:grpSpPr>
        <p:sp>
          <p:nvSpPr>
            <p:cNvPr id="4" name="Oval 3"/>
            <p:cNvSpPr/>
            <p:nvPr/>
          </p:nvSpPr>
          <p:spPr>
            <a:xfrm>
              <a:off x="1403648" y="1556792"/>
              <a:ext cx="1152128" cy="10801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CPU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403648" y="3068960"/>
              <a:ext cx="1152128" cy="648072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Cache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stCxn id="5" idx="0"/>
              <a:endCxn id="4" idx="4"/>
            </p:cNvCxnSpPr>
            <p:nvPr/>
          </p:nvCxnSpPr>
          <p:spPr>
            <a:xfrm flipV="1">
              <a:off x="1979712" y="2636912"/>
              <a:ext cx="0" cy="4320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059832" y="1556792"/>
              <a:ext cx="1152128" cy="10801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CPU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059832" y="3068960"/>
              <a:ext cx="1152128" cy="648072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Cache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0"/>
              <a:endCxn id="10" idx="4"/>
            </p:cNvCxnSpPr>
            <p:nvPr/>
          </p:nvCxnSpPr>
          <p:spPr>
            <a:xfrm flipV="1">
              <a:off x="3635896" y="2636912"/>
              <a:ext cx="0" cy="4320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788024" y="1556792"/>
              <a:ext cx="1152128" cy="10801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CPU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788024" y="3068960"/>
              <a:ext cx="1152128" cy="648072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Cache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>
              <a:stCxn id="15" idx="0"/>
              <a:endCxn id="14" idx="4"/>
            </p:cNvCxnSpPr>
            <p:nvPr/>
          </p:nvCxnSpPr>
          <p:spPr>
            <a:xfrm flipV="1">
              <a:off x="5364088" y="2636912"/>
              <a:ext cx="0" cy="4320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6588224" y="1556792"/>
              <a:ext cx="1152128" cy="10801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CPU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588224" y="3068960"/>
              <a:ext cx="1152128" cy="648072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Cache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>
              <a:stCxn id="19" idx="0"/>
              <a:endCxn id="18" idx="4"/>
            </p:cNvCxnSpPr>
            <p:nvPr/>
          </p:nvCxnSpPr>
          <p:spPr>
            <a:xfrm flipV="1">
              <a:off x="7164288" y="2636912"/>
              <a:ext cx="0" cy="4320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979712" y="4653136"/>
              <a:ext cx="53285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5" idx="2"/>
            </p:cNvCxnSpPr>
            <p:nvPr/>
          </p:nvCxnSpPr>
          <p:spPr>
            <a:xfrm flipV="1">
              <a:off x="1979712" y="371703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3635896" y="371703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364088" y="371703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08304" y="371703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/>
            <p:cNvSpPr/>
            <p:nvPr/>
          </p:nvSpPr>
          <p:spPr>
            <a:xfrm>
              <a:off x="2195736" y="5013176"/>
              <a:ext cx="1152128" cy="648072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Main Memory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857453" y="5013176"/>
              <a:ext cx="1152128" cy="648072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</a:p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System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>
              <a:stCxn id="30" idx="0"/>
            </p:cNvCxnSpPr>
            <p:nvPr/>
          </p:nvCxnSpPr>
          <p:spPr>
            <a:xfrm flipV="1">
              <a:off x="2771800" y="4653136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1" idx="0"/>
            </p:cNvCxnSpPr>
            <p:nvPr/>
          </p:nvCxnSpPr>
          <p:spPr>
            <a:xfrm flipV="1">
              <a:off x="6433517" y="4653136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126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Shared Memory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UMA (Uniform Memory Access), SMP (Symmetric Multi-Processing)</a:t>
            </a:r>
          </a:p>
          <a:p>
            <a:pPr lvl="1"/>
            <a:r>
              <a:rPr lang="en-US" sz="2400" dirty="0"/>
              <a:t>The latency to access any address in the logical memory space is the same for each CPU.</a:t>
            </a:r>
          </a:p>
          <a:p>
            <a:r>
              <a:rPr lang="en-US" sz="2400" u="sng" dirty="0">
                <a:solidFill>
                  <a:srgbClr val="00B050"/>
                </a:solidFill>
              </a:rPr>
              <a:t>NUMA</a:t>
            </a:r>
            <a:r>
              <a:rPr lang="en-US" sz="2400" dirty="0">
                <a:solidFill>
                  <a:srgbClr val="00B050"/>
                </a:solidFill>
              </a:rPr>
              <a:t> (Non-Uniform Memory Access)</a:t>
            </a:r>
          </a:p>
          <a:p>
            <a:pPr lvl="1"/>
            <a:r>
              <a:rPr lang="en-US" sz="2400" dirty="0"/>
              <a:t>The latency to access any address in the logical memory space is determined by the physical distance from the CPU. </a:t>
            </a:r>
          </a:p>
          <a:p>
            <a:r>
              <a:rPr lang="en-US" sz="2400" u="sng" dirty="0">
                <a:solidFill>
                  <a:srgbClr val="00B050"/>
                </a:solidFill>
              </a:rPr>
              <a:t>Cache-Coherency </a:t>
            </a:r>
            <a:r>
              <a:rPr lang="en-US" sz="2400" dirty="0">
                <a:solidFill>
                  <a:srgbClr val="00B050"/>
                </a:solidFill>
              </a:rPr>
              <a:t>(cc)</a:t>
            </a:r>
          </a:p>
          <a:p>
            <a:pPr lvl="1"/>
            <a:r>
              <a:rPr lang="en-US" sz="2400" dirty="0"/>
              <a:t>To ensure cache consistency (i.e. local cache has the most up-to-date copy of a shared memory resource), cache-coherency protocols are implemented on modern systems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275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Shared Memory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ADVANTAGES:</a:t>
            </a:r>
          </a:p>
          <a:p>
            <a:r>
              <a:rPr lang="en-US" dirty="0"/>
              <a:t>Global address space provides a user-friendly programming perspective to memory (such as with the </a:t>
            </a:r>
            <a:r>
              <a:rPr lang="en-US" dirty="0" err="1"/>
              <a:t>OpenMP</a:t>
            </a:r>
            <a:r>
              <a:rPr lang="en-US" dirty="0"/>
              <a:t> API)</a:t>
            </a:r>
          </a:p>
          <a:p>
            <a:r>
              <a:rPr lang="en-US" dirty="0"/>
              <a:t>Data sharing between tasks is both fast and uniform due to the proximity of memory to the CPUs </a:t>
            </a:r>
          </a:p>
          <a:p>
            <a:endParaRPr lang="en-US" sz="4000" dirty="0"/>
          </a:p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DISADVANTAGES:</a:t>
            </a:r>
          </a:p>
          <a:p>
            <a:r>
              <a:rPr lang="en-GB" dirty="0"/>
              <a:t>Need for cache-coherency</a:t>
            </a:r>
            <a:endParaRPr lang="en-US" dirty="0"/>
          </a:p>
          <a:p>
            <a:r>
              <a:rPr lang="en-US" dirty="0"/>
              <a:t>Lack of scalability between memory and CPUs. Adding more CPUs can geometrically increase traffic on the shared memory-CPU path, and for cache coherent systems, geometrically increase traffic associated with cache/memory management. </a:t>
            </a:r>
          </a:p>
          <a:p>
            <a:r>
              <a:rPr lang="en-US" dirty="0"/>
              <a:t>Programmer responsibility for synchronization constructs that ensure "correct" access of global memory (i.e. prevent race conditions)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15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Distributed Memory</a:t>
            </a:r>
            <a:endParaRPr lang="en-GB" dirty="0"/>
          </a:p>
        </p:txBody>
      </p:sp>
      <p:grpSp>
        <p:nvGrpSpPr>
          <p:cNvPr id="54" name="Group 53"/>
          <p:cNvGrpSpPr/>
          <p:nvPr/>
        </p:nvGrpSpPr>
        <p:grpSpPr>
          <a:xfrm>
            <a:off x="251520" y="1340768"/>
            <a:ext cx="8352928" cy="4824536"/>
            <a:chOff x="251520" y="1340768"/>
            <a:chExt cx="8352928" cy="4824536"/>
          </a:xfrm>
        </p:grpSpPr>
        <p:grpSp>
          <p:nvGrpSpPr>
            <p:cNvPr id="16" name="Group 15"/>
            <p:cNvGrpSpPr/>
            <p:nvPr/>
          </p:nvGrpSpPr>
          <p:grpSpPr>
            <a:xfrm>
              <a:off x="251520" y="1340768"/>
              <a:ext cx="2232248" cy="1512168"/>
              <a:chOff x="251520" y="1340768"/>
              <a:chExt cx="2232248" cy="1512168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835696" y="2564904"/>
                <a:ext cx="648072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I/O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1520" y="2564904"/>
                <a:ext cx="1008112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Memory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99592" y="1340768"/>
                <a:ext cx="1260140" cy="115212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Cache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Connector 13"/>
              <p:cNvCxnSpPr>
                <a:stCxn id="11" idx="3"/>
                <a:endCxn id="10" idx="1"/>
              </p:cNvCxnSpPr>
              <p:nvPr/>
            </p:nvCxnSpPr>
            <p:spPr>
              <a:xfrm>
                <a:off x="1259632" y="2708920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ounded Rectangle 14"/>
            <p:cNvSpPr/>
            <p:nvPr/>
          </p:nvSpPr>
          <p:spPr>
            <a:xfrm>
              <a:off x="539552" y="3429000"/>
              <a:ext cx="7920880" cy="6480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Interconnection Network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203848" y="1340768"/>
              <a:ext cx="2232248" cy="1512168"/>
              <a:chOff x="251520" y="1340768"/>
              <a:chExt cx="2232248" cy="1512168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35696" y="2564904"/>
                <a:ext cx="648072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I/O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51520" y="2564904"/>
                <a:ext cx="1008112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Memory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99592" y="1340768"/>
                <a:ext cx="1260140" cy="115212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Cache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/>
              <p:cNvCxnSpPr>
                <a:stCxn id="19" idx="3"/>
                <a:endCxn id="18" idx="1"/>
              </p:cNvCxnSpPr>
              <p:nvPr/>
            </p:nvCxnSpPr>
            <p:spPr>
              <a:xfrm>
                <a:off x="1259632" y="2708920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6313487" y="1340768"/>
              <a:ext cx="2232248" cy="1512168"/>
              <a:chOff x="251520" y="1340768"/>
              <a:chExt cx="2232248" cy="151216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835696" y="2564904"/>
                <a:ext cx="648072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I/O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51520" y="2564904"/>
                <a:ext cx="1008112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Memory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99592" y="1340768"/>
                <a:ext cx="1260140" cy="115212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Cache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Straight Connector 25"/>
              <p:cNvCxnSpPr>
                <a:stCxn id="24" idx="3"/>
                <a:endCxn id="23" idx="1"/>
              </p:cNvCxnSpPr>
              <p:nvPr/>
            </p:nvCxnSpPr>
            <p:spPr>
              <a:xfrm>
                <a:off x="1259632" y="2708920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/>
            <p:cNvSpPr/>
            <p:nvPr/>
          </p:nvSpPr>
          <p:spPr>
            <a:xfrm>
              <a:off x="1894409" y="4581128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0233" y="4581128"/>
              <a:ext cx="100811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Memory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958305" y="5013176"/>
              <a:ext cx="1260140" cy="1152128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CPU</a:t>
              </a:r>
            </a:p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Cache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>
              <a:stCxn id="29" idx="3"/>
              <a:endCxn id="28" idx="1"/>
            </p:cNvCxnSpPr>
            <p:nvPr/>
          </p:nvCxnSpPr>
          <p:spPr>
            <a:xfrm>
              <a:off x="1318345" y="4725144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4846737" y="4581128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62561" y="4581128"/>
              <a:ext cx="100811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Memory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869922" y="5013176"/>
              <a:ext cx="1260140" cy="1152128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CPU</a:t>
              </a:r>
            </a:p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Cache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/>
            <p:cNvCxnSpPr>
              <a:stCxn id="34" idx="3"/>
              <a:endCxn id="33" idx="1"/>
            </p:cNvCxnSpPr>
            <p:nvPr/>
          </p:nvCxnSpPr>
          <p:spPr>
            <a:xfrm>
              <a:off x="4270673" y="4725144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956376" y="4581128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372200" y="4581128"/>
              <a:ext cx="100811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Memory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979561" y="5013176"/>
              <a:ext cx="1260140" cy="1152128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CPU</a:t>
              </a:r>
            </a:p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Cache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/>
            <p:cNvCxnSpPr>
              <a:stCxn id="39" idx="3"/>
              <a:endCxn id="38" idx="1"/>
            </p:cNvCxnSpPr>
            <p:nvPr/>
          </p:nvCxnSpPr>
          <p:spPr>
            <a:xfrm>
              <a:off x="7380312" y="4725144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2" idx="4"/>
            </p:cNvCxnSpPr>
            <p:nvPr/>
          </p:nvCxnSpPr>
          <p:spPr>
            <a:xfrm>
              <a:off x="1529662" y="2492896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0" idx="4"/>
              <a:endCxn id="15" idx="0"/>
            </p:cNvCxnSpPr>
            <p:nvPr/>
          </p:nvCxnSpPr>
          <p:spPr>
            <a:xfrm>
              <a:off x="4481990" y="2492896"/>
              <a:ext cx="18002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5" idx="4"/>
            </p:cNvCxnSpPr>
            <p:nvPr/>
          </p:nvCxnSpPr>
          <p:spPr>
            <a:xfrm>
              <a:off x="7591629" y="2492896"/>
              <a:ext cx="18002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0"/>
            </p:cNvCxnSpPr>
            <p:nvPr/>
          </p:nvCxnSpPr>
          <p:spPr>
            <a:xfrm flipV="1">
              <a:off x="1588375" y="407707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5" idx="0"/>
              <a:endCxn id="15" idx="2"/>
            </p:cNvCxnSpPr>
            <p:nvPr/>
          </p:nvCxnSpPr>
          <p:spPr>
            <a:xfrm flipV="1">
              <a:off x="4499992" y="407707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0" idx="0"/>
            </p:cNvCxnSpPr>
            <p:nvPr/>
          </p:nvCxnSpPr>
          <p:spPr>
            <a:xfrm flipV="1">
              <a:off x="7609631" y="407707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7916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Distributed Memory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9053" y="4800054"/>
            <a:ext cx="2698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The choice of the interconnection has a </a:t>
            </a:r>
            <a:r>
              <a:rPr lang="en-US" sz="1600" b="1" dirty="0" smtClean="0"/>
              <a:t>strong</a:t>
            </a:r>
            <a:r>
              <a:rPr lang="en-US" sz="1600" dirty="0" smtClean="0"/>
              <a:t> impacts of the </a:t>
            </a:r>
            <a:r>
              <a:rPr lang="en-US" sz="1600" dirty="0"/>
              <a:t>communication </a:t>
            </a:r>
            <a:r>
              <a:rPr lang="en-US" sz="1600" dirty="0" smtClean="0"/>
              <a:t>performance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844206"/>
              </p:ext>
            </p:extLst>
          </p:nvPr>
        </p:nvGraphicFramePr>
        <p:xfrm>
          <a:off x="2875418" y="3573016"/>
          <a:ext cx="6161025" cy="237235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42288"/>
                <a:gridCol w="747522"/>
                <a:gridCol w="978726"/>
                <a:gridCol w="977646"/>
                <a:gridCol w="898843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Topology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Degree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Diameter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Avg. dist.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Bisection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Tot. BW (links)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bus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line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N-1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N/2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N-1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2D</a:t>
                      </a:r>
                      <a:r>
                        <a:rPr lang="en-GB" sz="1400" baseline="0" dirty="0" smtClean="0"/>
                        <a:t> mesh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2*(N</a:t>
                      </a:r>
                      <a:r>
                        <a:rPr lang="en-GB" sz="1400" baseline="30000" dirty="0" smtClean="0"/>
                        <a:t>1/2</a:t>
                      </a:r>
                      <a:r>
                        <a:rPr lang="en-GB" sz="1400" dirty="0" smtClean="0"/>
                        <a:t>-1)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2N</a:t>
                      </a:r>
                      <a:r>
                        <a:rPr lang="en-GB" sz="1400" baseline="30000" dirty="0" smtClean="0"/>
                        <a:t>1/2</a:t>
                      </a:r>
                      <a:r>
                        <a:rPr lang="en-GB" sz="1400" dirty="0" smtClean="0"/>
                        <a:t>/3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2N-2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hypercube 2-cube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log</a:t>
                      </a:r>
                      <a:r>
                        <a:rPr lang="en-US" sz="1800" baseline="-25000" dirty="0" smtClean="0"/>
                        <a:t>2</a:t>
                      </a:r>
                      <a:r>
                        <a:rPr lang="en-US" sz="1800" dirty="0" smtClean="0"/>
                        <a:t>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log</a:t>
                      </a:r>
                      <a:r>
                        <a:rPr lang="en-GB" sz="1800" baseline="-25000" dirty="0" smtClean="0"/>
                        <a:t>2</a:t>
                      </a:r>
                      <a:r>
                        <a:rPr lang="en-GB" sz="1800" dirty="0" smtClean="0"/>
                        <a:t>N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log</a:t>
                      </a:r>
                      <a:r>
                        <a:rPr lang="en-GB" sz="1800" baseline="-25000" dirty="0" smtClean="0"/>
                        <a:t>2</a:t>
                      </a:r>
                      <a:r>
                        <a:rPr lang="en-GB" sz="1800" dirty="0" smtClean="0"/>
                        <a:t>N/2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/>
                        <a:t>N/2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N/(2</a:t>
                      </a:r>
                      <a:r>
                        <a:rPr lang="en-GB" sz="1400" baseline="0" dirty="0" smtClean="0"/>
                        <a:t> log</a:t>
                      </a:r>
                      <a:r>
                        <a:rPr lang="en-GB" sz="1400" baseline="-25000" dirty="0" smtClean="0"/>
                        <a:t>2</a:t>
                      </a:r>
                      <a:r>
                        <a:rPr lang="en-GB" sz="1400" baseline="0" dirty="0" smtClean="0"/>
                        <a:t>N)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fully Connected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N-1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N</a:t>
                      </a:r>
                      <a:r>
                        <a:rPr lang="en-GB" sz="1400" baseline="30000" dirty="0" smtClean="0"/>
                        <a:t>2</a:t>
                      </a:r>
                      <a:r>
                        <a:rPr lang="en-GB" sz="1400" baseline="0" dirty="0" smtClean="0"/>
                        <a:t>/4</a:t>
                      </a:r>
                      <a:endParaRPr lang="en-GB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N(N-1)/2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539552" y="1340768"/>
            <a:ext cx="1512168" cy="576064"/>
            <a:chOff x="467544" y="1196752"/>
            <a:chExt cx="1512168" cy="576064"/>
          </a:xfrm>
        </p:grpSpPr>
        <p:sp>
          <p:nvSpPr>
            <p:cNvPr id="9" name="Oval 8"/>
            <p:cNvSpPr/>
            <p:nvPr/>
          </p:nvSpPr>
          <p:spPr>
            <a:xfrm>
              <a:off x="467544" y="1556792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899592" y="1556792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1331640" y="1556792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1763688" y="1556792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467544" y="1196752"/>
              <a:ext cx="15121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9" idx="0"/>
            </p:cNvCxnSpPr>
            <p:nvPr/>
          </p:nvCxnSpPr>
          <p:spPr>
            <a:xfrm flipV="1">
              <a:off x="575556" y="1196752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0"/>
            </p:cNvCxnSpPr>
            <p:nvPr/>
          </p:nvCxnSpPr>
          <p:spPr>
            <a:xfrm flipV="1">
              <a:off x="1007604" y="1196752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0"/>
            </p:cNvCxnSpPr>
            <p:nvPr/>
          </p:nvCxnSpPr>
          <p:spPr>
            <a:xfrm flipV="1">
              <a:off x="1439652" y="1196752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0"/>
            </p:cNvCxnSpPr>
            <p:nvPr/>
          </p:nvCxnSpPr>
          <p:spPr>
            <a:xfrm flipV="1">
              <a:off x="1871700" y="1196752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39552" y="3068960"/>
            <a:ext cx="1512168" cy="1512168"/>
            <a:chOff x="467544" y="2348880"/>
            <a:chExt cx="1512168" cy="1512168"/>
          </a:xfrm>
        </p:grpSpPr>
        <p:sp>
          <p:nvSpPr>
            <p:cNvPr id="27" name="Oval 26"/>
            <p:cNvSpPr/>
            <p:nvPr/>
          </p:nvSpPr>
          <p:spPr>
            <a:xfrm>
              <a:off x="467544" y="2348880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/>
          </p:nvSpPr>
          <p:spPr>
            <a:xfrm>
              <a:off x="899592" y="2348880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/>
            <p:cNvSpPr/>
            <p:nvPr/>
          </p:nvSpPr>
          <p:spPr>
            <a:xfrm>
              <a:off x="1331640" y="2348880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/>
            <p:cNvSpPr/>
            <p:nvPr/>
          </p:nvSpPr>
          <p:spPr>
            <a:xfrm>
              <a:off x="1763688" y="2348880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/>
            <p:cNvCxnSpPr>
              <a:stCxn id="27" idx="6"/>
              <a:endCxn id="28" idx="2"/>
            </p:cNvCxnSpPr>
            <p:nvPr/>
          </p:nvCxnSpPr>
          <p:spPr>
            <a:xfrm>
              <a:off x="683568" y="2456892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8" idx="6"/>
              <a:endCxn id="29" idx="2"/>
            </p:cNvCxnSpPr>
            <p:nvPr/>
          </p:nvCxnSpPr>
          <p:spPr>
            <a:xfrm>
              <a:off x="1115616" y="2456892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9" idx="6"/>
              <a:endCxn id="30" idx="2"/>
            </p:cNvCxnSpPr>
            <p:nvPr/>
          </p:nvCxnSpPr>
          <p:spPr>
            <a:xfrm>
              <a:off x="1547664" y="2456892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467544" y="278092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/>
            <p:cNvSpPr/>
            <p:nvPr/>
          </p:nvSpPr>
          <p:spPr>
            <a:xfrm>
              <a:off x="899592" y="278092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/>
            <p:cNvSpPr/>
            <p:nvPr/>
          </p:nvSpPr>
          <p:spPr>
            <a:xfrm>
              <a:off x="1331640" y="278092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/>
            <p:cNvSpPr/>
            <p:nvPr/>
          </p:nvSpPr>
          <p:spPr>
            <a:xfrm>
              <a:off x="1763688" y="278092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2" name="Straight Connector 41"/>
            <p:cNvCxnSpPr>
              <a:stCxn id="38" idx="6"/>
              <a:endCxn id="39" idx="2"/>
            </p:cNvCxnSpPr>
            <p:nvPr/>
          </p:nvCxnSpPr>
          <p:spPr>
            <a:xfrm>
              <a:off x="683568" y="2888940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9" idx="6"/>
              <a:endCxn id="40" idx="2"/>
            </p:cNvCxnSpPr>
            <p:nvPr/>
          </p:nvCxnSpPr>
          <p:spPr>
            <a:xfrm>
              <a:off x="1115616" y="2888940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6"/>
              <a:endCxn id="41" idx="2"/>
            </p:cNvCxnSpPr>
            <p:nvPr/>
          </p:nvCxnSpPr>
          <p:spPr>
            <a:xfrm>
              <a:off x="1547664" y="2888940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4"/>
              <a:endCxn id="38" idx="0"/>
            </p:cNvCxnSpPr>
            <p:nvPr/>
          </p:nvCxnSpPr>
          <p:spPr>
            <a:xfrm>
              <a:off x="575556" y="2564904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4"/>
              <a:endCxn id="41" idx="0"/>
            </p:cNvCxnSpPr>
            <p:nvPr/>
          </p:nvCxnSpPr>
          <p:spPr>
            <a:xfrm>
              <a:off x="1871700" y="2564904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9" idx="4"/>
              <a:endCxn id="40" idx="0"/>
            </p:cNvCxnSpPr>
            <p:nvPr/>
          </p:nvCxnSpPr>
          <p:spPr>
            <a:xfrm>
              <a:off x="1439652" y="2564904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8" idx="4"/>
              <a:endCxn id="39" idx="0"/>
            </p:cNvCxnSpPr>
            <p:nvPr/>
          </p:nvCxnSpPr>
          <p:spPr>
            <a:xfrm>
              <a:off x="1007604" y="2564904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6754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/>
            <p:cNvSpPr/>
            <p:nvPr/>
          </p:nvSpPr>
          <p:spPr>
            <a:xfrm>
              <a:off x="89959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/>
            <p:cNvSpPr/>
            <p:nvPr/>
          </p:nvSpPr>
          <p:spPr>
            <a:xfrm>
              <a:off x="133164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/>
            <p:cNvSpPr/>
            <p:nvPr/>
          </p:nvSpPr>
          <p:spPr>
            <a:xfrm>
              <a:off x="176368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9" name="Straight Connector 58"/>
            <p:cNvCxnSpPr>
              <a:stCxn id="55" idx="6"/>
              <a:endCxn id="56" idx="2"/>
            </p:cNvCxnSpPr>
            <p:nvPr/>
          </p:nvCxnSpPr>
          <p:spPr>
            <a:xfrm>
              <a:off x="683568" y="3320988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6" idx="6"/>
              <a:endCxn id="57" idx="2"/>
            </p:cNvCxnSpPr>
            <p:nvPr/>
          </p:nvCxnSpPr>
          <p:spPr>
            <a:xfrm>
              <a:off x="1115616" y="3320988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7" idx="6"/>
              <a:endCxn id="58" idx="2"/>
            </p:cNvCxnSpPr>
            <p:nvPr/>
          </p:nvCxnSpPr>
          <p:spPr>
            <a:xfrm>
              <a:off x="1547664" y="3320988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467544" y="3645024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/>
            <p:cNvSpPr/>
            <p:nvPr/>
          </p:nvSpPr>
          <p:spPr>
            <a:xfrm>
              <a:off x="899592" y="3645024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/>
            <p:cNvSpPr/>
            <p:nvPr/>
          </p:nvSpPr>
          <p:spPr>
            <a:xfrm>
              <a:off x="1331640" y="3645024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/>
            <p:cNvSpPr/>
            <p:nvPr/>
          </p:nvSpPr>
          <p:spPr>
            <a:xfrm>
              <a:off x="1763688" y="3645024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/>
            <p:cNvCxnSpPr>
              <a:stCxn id="62" idx="6"/>
              <a:endCxn id="63" idx="2"/>
            </p:cNvCxnSpPr>
            <p:nvPr/>
          </p:nvCxnSpPr>
          <p:spPr>
            <a:xfrm>
              <a:off x="683568" y="3753036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63" idx="6"/>
              <a:endCxn id="64" idx="2"/>
            </p:cNvCxnSpPr>
            <p:nvPr/>
          </p:nvCxnSpPr>
          <p:spPr>
            <a:xfrm>
              <a:off x="1115616" y="3753036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4" idx="6"/>
              <a:endCxn id="65" idx="2"/>
            </p:cNvCxnSpPr>
            <p:nvPr/>
          </p:nvCxnSpPr>
          <p:spPr>
            <a:xfrm>
              <a:off x="1547664" y="3753036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55" idx="4"/>
              <a:endCxn id="62" idx="0"/>
            </p:cNvCxnSpPr>
            <p:nvPr/>
          </p:nvCxnSpPr>
          <p:spPr>
            <a:xfrm>
              <a:off x="575556" y="3429000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58" idx="4"/>
              <a:endCxn id="65" idx="0"/>
            </p:cNvCxnSpPr>
            <p:nvPr/>
          </p:nvCxnSpPr>
          <p:spPr>
            <a:xfrm>
              <a:off x="1871700" y="3429000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7" idx="4"/>
              <a:endCxn id="64" idx="0"/>
            </p:cNvCxnSpPr>
            <p:nvPr/>
          </p:nvCxnSpPr>
          <p:spPr>
            <a:xfrm>
              <a:off x="1439652" y="3429000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56" idx="4"/>
              <a:endCxn id="63" idx="0"/>
            </p:cNvCxnSpPr>
            <p:nvPr/>
          </p:nvCxnSpPr>
          <p:spPr>
            <a:xfrm>
              <a:off x="1007604" y="3429000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38" idx="4"/>
              <a:endCxn id="55" idx="0"/>
            </p:cNvCxnSpPr>
            <p:nvPr/>
          </p:nvCxnSpPr>
          <p:spPr>
            <a:xfrm>
              <a:off x="575556" y="2996952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39" idx="4"/>
              <a:endCxn id="56" idx="0"/>
            </p:cNvCxnSpPr>
            <p:nvPr/>
          </p:nvCxnSpPr>
          <p:spPr>
            <a:xfrm>
              <a:off x="1007604" y="2996952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40" idx="4"/>
              <a:endCxn id="57" idx="0"/>
            </p:cNvCxnSpPr>
            <p:nvPr/>
          </p:nvCxnSpPr>
          <p:spPr>
            <a:xfrm>
              <a:off x="1439652" y="2996952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41" idx="4"/>
              <a:endCxn id="58" idx="0"/>
            </p:cNvCxnSpPr>
            <p:nvPr/>
          </p:nvCxnSpPr>
          <p:spPr>
            <a:xfrm>
              <a:off x="1871700" y="2996952"/>
              <a:ext cx="0" cy="2160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539552" y="2348880"/>
            <a:ext cx="1512168" cy="216024"/>
            <a:chOff x="467544" y="1988840"/>
            <a:chExt cx="1512168" cy="216024"/>
          </a:xfrm>
        </p:grpSpPr>
        <p:sp>
          <p:nvSpPr>
            <p:cNvPr id="81" name="Oval 80"/>
            <p:cNvSpPr/>
            <p:nvPr/>
          </p:nvSpPr>
          <p:spPr>
            <a:xfrm>
              <a:off x="467544" y="1988840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/>
            <p:cNvSpPr/>
            <p:nvPr/>
          </p:nvSpPr>
          <p:spPr>
            <a:xfrm>
              <a:off x="899592" y="1988840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/>
            <p:cNvSpPr/>
            <p:nvPr/>
          </p:nvSpPr>
          <p:spPr>
            <a:xfrm>
              <a:off x="1331640" y="1988840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/>
            <p:cNvSpPr/>
            <p:nvPr/>
          </p:nvSpPr>
          <p:spPr>
            <a:xfrm>
              <a:off x="1763688" y="1988840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5" name="Straight Connector 84"/>
            <p:cNvCxnSpPr>
              <a:stCxn id="81" idx="6"/>
              <a:endCxn id="82" idx="2"/>
            </p:cNvCxnSpPr>
            <p:nvPr/>
          </p:nvCxnSpPr>
          <p:spPr>
            <a:xfrm>
              <a:off x="683568" y="2096852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82" idx="6"/>
              <a:endCxn id="83" idx="2"/>
            </p:cNvCxnSpPr>
            <p:nvPr/>
          </p:nvCxnSpPr>
          <p:spPr>
            <a:xfrm>
              <a:off x="1115616" y="2096852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3" idx="6"/>
              <a:endCxn id="84" idx="2"/>
            </p:cNvCxnSpPr>
            <p:nvPr/>
          </p:nvCxnSpPr>
          <p:spPr>
            <a:xfrm>
              <a:off x="1547664" y="2096852"/>
              <a:ext cx="216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/>
          <p:cNvGrpSpPr/>
          <p:nvPr/>
        </p:nvGrpSpPr>
        <p:grpSpPr>
          <a:xfrm>
            <a:off x="3059832" y="1124744"/>
            <a:ext cx="1872208" cy="2016224"/>
            <a:chOff x="2699792" y="1268760"/>
            <a:chExt cx="1872208" cy="2016224"/>
          </a:xfrm>
        </p:grpSpPr>
        <p:sp>
          <p:nvSpPr>
            <p:cNvPr id="90" name="Oval 89"/>
            <p:cNvSpPr/>
            <p:nvPr/>
          </p:nvSpPr>
          <p:spPr>
            <a:xfrm>
              <a:off x="3491880" y="1268760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/>
            <p:cNvSpPr/>
            <p:nvPr/>
          </p:nvSpPr>
          <p:spPr>
            <a:xfrm>
              <a:off x="3491880" y="3068960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/>
            <p:cNvSpPr/>
            <p:nvPr/>
          </p:nvSpPr>
          <p:spPr>
            <a:xfrm>
              <a:off x="4355976" y="170080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/>
            <p:cNvSpPr/>
            <p:nvPr/>
          </p:nvSpPr>
          <p:spPr>
            <a:xfrm>
              <a:off x="2699792" y="170080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/>
            <p:cNvSpPr/>
            <p:nvPr/>
          </p:nvSpPr>
          <p:spPr>
            <a:xfrm>
              <a:off x="4355976" y="2636912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/>
            <p:cNvSpPr/>
            <p:nvPr/>
          </p:nvSpPr>
          <p:spPr>
            <a:xfrm>
              <a:off x="2699792" y="2636912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Straight Connector 99"/>
            <p:cNvCxnSpPr>
              <a:stCxn id="93" idx="6"/>
              <a:endCxn id="90" idx="3"/>
            </p:cNvCxnSpPr>
            <p:nvPr/>
          </p:nvCxnSpPr>
          <p:spPr>
            <a:xfrm flipV="1">
              <a:off x="2915816" y="1453148"/>
              <a:ext cx="607700" cy="355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0" idx="5"/>
              <a:endCxn id="92" idx="2"/>
            </p:cNvCxnSpPr>
            <p:nvPr/>
          </p:nvCxnSpPr>
          <p:spPr>
            <a:xfrm>
              <a:off x="3676268" y="1453148"/>
              <a:ext cx="679708" cy="355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4"/>
              <a:endCxn id="95" idx="0"/>
            </p:cNvCxnSpPr>
            <p:nvPr/>
          </p:nvCxnSpPr>
          <p:spPr>
            <a:xfrm>
              <a:off x="2807804" y="1916832"/>
              <a:ext cx="0" cy="7200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95" idx="5"/>
            </p:cNvCxnSpPr>
            <p:nvPr/>
          </p:nvCxnSpPr>
          <p:spPr>
            <a:xfrm>
              <a:off x="2884180" y="2821300"/>
              <a:ext cx="607700" cy="355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91" idx="6"/>
              <a:endCxn id="94" idx="3"/>
            </p:cNvCxnSpPr>
            <p:nvPr/>
          </p:nvCxnSpPr>
          <p:spPr>
            <a:xfrm flipV="1">
              <a:off x="3707904" y="2821300"/>
              <a:ext cx="679708" cy="3556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4463988" y="1916832"/>
              <a:ext cx="0" cy="7200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90" idx="4"/>
              <a:endCxn id="94" idx="1"/>
            </p:cNvCxnSpPr>
            <p:nvPr/>
          </p:nvCxnSpPr>
          <p:spPr>
            <a:xfrm>
              <a:off x="3599892" y="1484784"/>
              <a:ext cx="787720" cy="11837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90" idx="4"/>
              <a:endCxn id="95" idx="7"/>
            </p:cNvCxnSpPr>
            <p:nvPr/>
          </p:nvCxnSpPr>
          <p:spPr>
            <a:xfrm flipH="1">
              <a:off x="2884180" y="1484784"/>
              <a:ext cx="715712" cy="11837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90" idx="4"/>
              <a:endCxn id="91" idx="0"/>
            </p:cNvCxnSpPr>
            <p:nvPr/>
          </p:nvCxnSpPr>
          <p:spPr>
            <a:xfrm>
              <a:off x="3599892" y="1484784"/>
              <a:ext cx="0" cy="15841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93" idx="5"/>
              <a:endCxn id="92" idx="3"/>
            </p:cNvCxnSpPr>
            <p:nvPr/>
          </p:nvCxnSpPr>
          <p:spPr>
            <a:xfrm>
              <a:off x="2884180" y="1885196"/>
              <a:ext cx="150343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93" idx="5"/>
              <a:endCxn id="91" idx="0"/>
            </p:cNvCxnSpPr>
            <p:nvPr/>
          </p:nvCxnSpPr>
          <p:spPr>
            <a:xfrm>
              <a:off x="2884180" y="1885196"/>
              <a:ext cx="715712" cy="11837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95" idx="6"/>
              <a:endCxn id="94" idx="2"/>
            </p:cNvCxnSpPr>
            <p:nvPr/>
          </p:nvCxnSpPr>
          <p:spPr>
            <a:xfrm>
              <a:off x="2915816" y="2744924"/>
              <a:ext cx="144016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95" idx="6"/>
              <a:endCxn id="92" idx="3"/>
            </p:cNvCxnSpPr>
            <p:nvPr/>
          </p:nvCxnSpPr>
          <p:spPr>
            <a:xfrm flipV="1">
              <a:off x="2915816" y="1885196"/>
              <a:ext cx="1471796" cy="8597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91" idx="0"/>
              <a:endCxn id="92" idx="3"/>
            </p:cNvCxnSpPr>
            <p:nvPr/>
          </p:nvCxnSpPr>
          <p:spPr>
            <a:xfrm flipV="1">
              <a:off x="3599892" y="1885196"/>
              <a:ext cx="787720" cy="11837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94" idx="2"/>
              <a:endCxn id="93" idx="5"/>
            </p:cNvCxnSpPr>
            <p:nvPr/>
          </p:nvCxnSpPr>
          <p:spPr>
            <a:xfrm flipH="1" flipV="1">
              <a:off x="2884180" y="1885196"/>
              <a:ext cx="1471796" cy="8597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/>
          <p:cNvGrpSpPr/>
          <p:nvPr/>
        </p:nvGrpSpPr>
        <p:grpSpPr>
          <a:xfrm>
            <a:off x="5508104" y="1412776"/>
            <a:ext cx="3096344" cy="1230486"/>
            <a:chOff x="5436096" y="1406426"/>
            <a:chExt cx="3096344" cy="1230486"/>
          </a:xfrm>
        </p:grpSpPr>
        <p:sp>
          <p:nvSpPr>
            <p:cNvPr id="147" name="Oval 146"/>
            <p:cNvSpPr/>
            <p:nvPr/>
          </p:nvSpPr>
          <p:spPr>
            <a:xfrm>
              <a:off x="5436096" y="170080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/>
            <p:cNvSpPr/>
            <p:nvPr/>
          </p:nvSpPr>
          <p:spPr>
            <a:xfrm>
              <a:off x="6156176" y="170080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9" name="Straight Connector 148"/>
            <p:cNvCxnSpPr>
              <a:stCxn id="147" idx="6"/>
              <a:endCxn id="148" idx="2"/>
            </p:cNvCxnSpPr>
            <p:nvPr/>
          </p:nvCxnSpPr>
          <p:spPr>
            <a:xfrm>
              <a:off x="5652120" y="1808820"/>
              <a:ext cx="5040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436096" y="242088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/>
            <p:cNvSpPr/>
            <p:nvPr/>
          </p:nvSpPr>
          <p:spPr>
            <a:xfrm>
              <a:off x="6156176" y="242088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2" name="Straight Connector 151"/>
            <p:cNvCxnSpPr>
              <a:stCxn id="150" idx="6"/>
              <a:endCxn id="151" idx="2"/>
            </p:cNvCxnSpPr>
            <p:nvPr/>
          </p:nvCxnSpPr>
          <p:spPr>
            <a:xfrm>
              <a:off x="5652120" y="2528900"/>
              <a:ext cx="5040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47" idx="4"/>
              <a:endCxn id="150" idx="0"/>
            </p:cNvCxnSpPr>
            <p:nvPr/>
          </p:nvCxnSpPr>
          <p:spPr>
            <a:xfrm>
              <a:off x="5544108" y="1916832"/>
              <a:ext cx="0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48" idx="4"/>
              <a:endCxn id="151" idx="0"/>
            </p:cNvCxnSpPr>
            <p:nvPr/>
          </p:nvCxnSpPr>
          <p:spPr>
            <a:xfrm>
              <a:off x="6264188" y="1916832"/>
              <a:ext cx="0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940152" y="141277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/>
            <p:cNvSpPr/>
            <p:nvPr/>
          </p:nvSpPr>
          <p:spPr>
            <a:xfrm>
              <a:off x="6660232" y="141277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7" name="Straight Connector 156"/>
            <p:cNvCxnSpPr>
              <a:stCxn id="155" idx="6"/>
              <a:endCxn id="156" idx="2"/>
            </p:cNvCxnSpPr>
            <p:nvPr/>
          </p:nvCxnSpPr>
          <p:spPr>
            <a:xfrm>
              <a:off x="6156176" y="1520788"/>
              <a:ext cx="5040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5940152" y="213285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/>
            <p:cNvSpPr/>
            <p:nvPr/>
          </p:nvSpPr>
          <p:spPr>
            <a:xfrm>
              <a:off x="6660232" y="213285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0" name="Straight Connector 159"/>
            <p:cNvCxnSpPr>
              <a:stCxn id="158" idx="6"/>
              <a:endCxn id="159" idx="2"/>
            </p:cNvCxnSpPr>
            <p:nvPr/>
          </p:nvCxnSpPr>
          <p:spPr>
            <a:xfrm>
              <a:off x="6156176" y="2240868"/>
              <a:ext cx="5040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55" idx="4"/>
              <a:endCxn id="158" idx="0"/>
            </p:cNvCxnSpPr>
            <p:nvPr/>
          </p:nvCxnSpPr>
          <p:spPr>
            <a:xfrm>
              <a:off x="6048164" y="1628800"/>
              <a:ext cx="0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56" idx="4"/>
              <a:endCxn id="159" idx="0"/>
            </p:cNvCxnSpPr>
            <p:nvPr/>
          </p:nvCxnSpPr>
          <p:spPr>
            <a:xfrm>
              <a:off x="6768244" y="1628800"/>
              <a:ext cx="0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0" idx="6"/>
              <a:endCxn id="158" idx="3"/>
            </p:cNvCxnSpPr>
            <p:nvPr/>
          </p:nvCxnSpPr>
          <p:spPr>
            <a:xfrm flipV="1">
              <a:off x="5652120" y="2317244"/>
              <a:ext cx="319668" cy="21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51" idx="6"/>
              <a:endCxn id="159" idx="3"/>
            </p:cNvCxnSpPr>
            <p:nvPr/>
          </p:nvCxnSpPr>
          <p:spPr>
            <a:xfrm flipV="1">
              <a:off x="6372200" y="2317244"/>
              <a:ext cx="319668" cy="21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8" idx="6"/>
              <a:endCxn id="156" idx="3"/>
            </p:cNvCxnSpPr>
            <p:nvPr/>
          </p:nvCxnSpPr>
          <p:spPr>
            <a:xfrm flipV="1">
              <a:off x="6372200" y="1597164"/>
              <a:ext cx="319668" cy="21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652120" y="1556792"/>
              <a:ext cx="319668" cy="21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7092280" y="170080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/>
            <p:cNvSpPr/>
            <p:nvPr/>
          </p:nvSpPr>
          <p:spPr>
            <a:xfrm>
              <a:off x="7812360" y="170080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0" name="Straight Connector 179"/>
            <p:cNvCxnSpPr>
              <a:stCxn id="178" idx="6"/>
              <a:endCxn id="179" idx="2"/>
            </p:cNvCxnSpPr>
            <p:nvPr/>
          </p:nvCxnSpPr>
          <p:spPr>
            <a:xfrm>
              <a:off x="7308304" y="1808820"/>
              <a:ext cx="5040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7092280" y="242088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/>
            <p:cNvSpPr/>
            <p:nvPr/>
          </p:nvSpPr>
          <p:spPr>
            <a:xfrm>
              <a:off x="7812360" y="2420888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3" name="Straight Connector 182"/>
            <p:cNvCxnSpPr>
              <a:stCxn id="181" idx="6"/>
              <a:endCxn id="182" idx="2"/>
            </p:cNvCxnSpPr>
            <p:nvPr/>
          </p:nvCxnSpPr>
          <p:spPr>
            <a:xfrm>
              <a:off x="7308304" y="2528900"/>
              <a:ext cx="5040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78" idx="4"/>
              <a:endCxn id="181" idx="0"/>
            </p:cNvCxnSpPr>
            <p:nvPr/>
          </p:nvCxnSpPr>
          <p:spPr>
            <a:xfrm>
              <a:off x="7200292" y="1916832"/>
              <a:ext cx="0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79" idx="4"/>
              <a:endCxn id="182" idx="0"/>
            </p:cNvCxnSpPr>
            <p:nvPr/>
          </p:nvCxnSpPr>
          <p:spPr>
            <a:xfrm>
              <a:off x="7920372" y="1916832"/>
              <a:ext cx="0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/>
            <p:cNvSpPr/>
            <p:nvPr/>
          </p:nvSpPr>
          <p:spPr>
            <a:xfrm>
              <a:off x="7596336" y="141277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/>
            <p:cNvSpPr/>
            <p:nvPr/>
          </p:nvSpPr>
          <p:spPr>
            <a:xfrm>
              <a:off x="8316416" y="141277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8" name="Straight Connector 187"/>
            <p:cNvCxnSpPr>
              <a:stCxn id="186" idx="6"/>
              <a:endCxn id="187" idx="2"/>
            </p:cNvCxnSpPr>
            <p:nvPr/>
          </p:nvCxnSpPr>
          <p:spPr>
            <a:xfrm>
              <a:off x="7812360" y="1520788"/>
              <a:ext cx="5040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7596336" y="213285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/>
            <p:cNvSpPr/>
            <p:nvPr/>
          </p:nvSpPr>
          <p:spPr>
            <a:xfrm>
              <a:off x="8316416" y="2132856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1" name="Straight Connector 190"/>
            <p:cNvCxnSpPr>
              <a:stCxn id="189" idx="6"/>
              <a:endCxn id="190" idx="2"/>
            </p:cNvCxnSpPr>
            <p:nvPr/>
          </p:nvCxnSpPr>
          <p:spPr>
            <a:xfrm>
              <a:off x="7812360" y="2240868"/>
              <a:ext cx="5040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6" idx="4"/>
              <a:endCxn id="189" idx="0"/>
            </p:cNvCxnSpPr>
            <p:nvPr/>
          </p:nvCxnSpPr>
          <p:spPr>
            <a:xfrm>
              <a:off x="7704348" y="1628800"/>
              <a:ext cx="0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7" idx="4"/>
              <a:endCxn id="190" idx="0"/>
            </p:cNvCxnSpPr>
            <p:nvPr/>
          </p:nvCxnSpPr>
          <p:spPr>
            <a:xfrm>
              <a:off x="8424428" y="1628800"/>
              <a:ext cx="0" cy="5040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81" idx="6"/>
              <a:endCxn id="189" idx="3"/>
            </p:cNvCxnSpPr>
            <p:nvPr/>
          </p:nvCxnSpPr>
          <p:spPr>
            <a:xfrm flipV="1">
              <a:off x="7308304" y="2317244"/>
              <a:ext cx="319668" cy="21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82" idx="6"/>
              <a:endCxn id="190" idx="3"/>
            </p:cNvCxnSpPr>
            <p:nvPr/>
          </p:nvCxnSpPr>
          <p:spPr>
            <a:xfrm flipV="1">
              <a:off x="8028384" y="2317244"/>
              <a:ext cx="319668" cy="21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79" idx="6"/>
              <a:endCxn id="187" idx="3"/>
            </p:cNvCxnSpPr>
            <p:nvPr/>
          </p:nvCxnSpPr>
          <p:spPr>
            <a:xfrm flipV="1">
              <a:off x="8028384" y="1597164"/>
              <a:ext cx="319668" cy="21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7308304" y="1556792"/>
              <a:ext cx="319668" cy="21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urved Connector 203"/>
            <p:cNvCxnSpPr>
              <a:stCxn id="150" idx="7"/>
              <a:endCxn id="181" idx="1"/>
            </p:cNvCxnSpPr>
            <p:nvPr/>
          </p:nvCxnSpPr>
          <p:spPr>
            <a:xfrm rot="5400000" flipH="1" flipV="1">
              <a:off x="6372200" y="1700808"/>
              <a:ext cx="12700" cy="1503432"/>
            </a:xfrm>
            <a:prstGeom prst="curvedConnector3">
              <a:avLst>
                <a:gd name="adj1" fmla="val 2049102"/>
              </a:avLst>
            </a:prstGeom>
            <a:ln w="9525">
              <a:solidFill>
                <a:schemeClr val="accent1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Curved Connector 207"/>
            <p:cNvCxnSpPr>
              <a:stCxn id="151" idx="0"/>
              <a:endCxn id="182" idx="1"/>
            </p:cNvCxnSpPr>
            <p:nvPr/>
          </p:nvCxnSpPr>
          <p:spPr>
            <a:xfrm rot="16200000" flipH="1">
              <a:off x="7038274" y="1646802"/>
              <a:ext cx="31636" cy="1579808"/>
            </a:xfrm>
            <a:prstGeom prst="curvedConnector3">
              <a:avLst>
                <a:gd name="adj1" fmla="val -722595"/>
              </a:avLst>
            </a:prstGeom>
            <a:ln w="9525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urved Connector 210"/>
            <p:cNvCxnSpPr>
              <a:stCxn id="158" idx="7"/>
              <a:endCxn id="189" idx="1"/>
            </p:cNvCxnSpPr>
            <p:nvPr/>
          </p:nvCxnSpPr>
          <p:spPr>
            <a:xfrm rot="5400000" flipH="1" flipV="1">
              <a:off x="6876256" y="1412776"/>
              <a:ext cx="12700" cy="1503432"/>
            </a:xfrm>
            <a:prstGeom prst="curvedConnector3">
              <a:avLst>
                <a:gd name="adj1" fmla="val 2049102"/>
              </a:avLst>
            </a:prstGeom>
            <a:ln w="9525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urved Connector 212"/>
            <p:cNvCxnSpPr/>
            <p:nvPr/>
          </p:nvCxnSpPr>
          <p:spPr>
            <a:xfrm rot="5400000" flipH="1" flipV="1">
              <a:off x="7553982" y="1357804"/>
              <a:ext cx="12700" cy="1656184"/>
            </a:xfrm>
            <a:prstGeom prst="curvedConnector3">
              <a:avLst>
                <a:gd name="adj1" fmla="val 1800000"/>
              </a:avLst>
            </a:prstGeom>
            <a:ln w="9525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urved Connector 214"/>
            <p:cNvCxnSpPr>
              <a:stCxn id="147" idx="0"/>
              <a:endCxn id="178" idx="0"/>
            </p:cNvCxnSpPr>
            <p:nvPr/>
          </p:nvCxnSpPr>
          <p:spPr>
            <a:xfrm rot="5400000" flipH="1" flipV="1">
              <a:off x="6372200" y="872716"/>
              <a:ext cx="12700" cy="1656184"/>
            </a:xfrm>
            <a:prstGeom prst="curvedConnector3">
              <a:avLst>
                <a:gd name="adj1" fmla="val 1800000"/>
              </a:avLst>
            </a:prstGeom>
            <a:ln w="9525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urved Connector 216"/>
            <p:cNvCxnSpPr>
              <a:stCxn id="148" idx="0"/>
              <a:endCxn id="179" idx="1"/>
            </p:cNvCxnSpPr>
            <p:nvPr/>
          </p:nvCxnSpPr>
          <p:spPr>
            <a:xfrm rot="16200000" flipH="1">
              <a:off x="7038274" y="926722"/>
              <a:ext cx="31636" cy="1579808"/>
            </a:xfrm>
            <a:prstGeom prst="curvedConnector3">
              <a:avLst>
                <a:gd name="adj1" fmla="val -722595"/>
              </a:avLst>
            </a:prstGeom>
            <a:ln w="9525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urved Connector 218"/>
            <p:cNvCxnSpPr>
              <a:stCxn id="155" idx="0"/>
              <a:endCxn id="186" idx="1"/>
            </p:cNvCxnSpPr>
            <p:nvPr/>
          </p:nvCxnSpPr>
          <p:spPr>
            <a:xfrm rot="16200000" flipH="1">
              <a:off x="6822250" y="638690"/>
              <a:ext cx="31636" cy="1579808"/>
            </a:xfrm>
            <a:prstGeom prst="curvedConnector3">
              <a:avLst>
                <a:gd name="adj1" fmla="val -722595"/>
              </a:avLst>
            </a:prstGeom>
            <a:ln w="9525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urved Connector 220"/>
            <p:cNvCxnSpPr>
              <a:stCxn id="156" idx="0"/>
              <a:endCxn id="187" idx="0"/>
            </p:cNvCxnSpPr>
            <p:nvPr/>
          </p:nvCxnSpPr>
          <p:spPr>
            <a:xfrm rot="5400000" flipH="1" flipV="1">
              <a:off x="7596336" y="584684"/>
              <a:ext cx="12700" cy="1656184"/>
            </a:xfrm>
            <a:prstGeom prst="curvedConnector3">
              <a:avLst>
                <a:gd name="adj1" fmla="val 1800000"/>
              </a:avLst>
            </a:prstGeom>
            <a:ln w="9525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TextBox 222"/>
          <p:cNvSpPr txBox="1"/>
          <p:nvPr/>
        </p:nvSpPr>
        <p:spPr>
          <a:xfrm>
            <a:off x="3167844" y="3140968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</a:t>
            </a:r>
            <a:r>
              <a:rPr lang="en-GB" dirty="0" smtClean="0"/>
              <a:t>ully connected</a:t>
            </a:r>
            <a:endParaRPr lang="en-GB" dirty="0"/>
          </a:p>
        </p:txBody>
      </p:sp>
      <p:sp>
        <p:nvSpPr>
          <p:cNvPr id="224" name="TextBox 223"/>
          <p:cNvSpPr txBox="1"/>
          <p:nvPr/>
        </p:nvSpPr>
        <p:spPr>
          <a:xfrm>
            <a:off x="5616116" y="2708920"/>
            <a:ext cx="288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hypercube</a:t>
            </a:r>
            <a:endParaRPr lang="en-GB" dirty="0"/>
          </a:p>
        </p:txBody>
      </p:sp>
      <p:sp>
        <p:nvSpPr>
          <p:cNvPr id="225" name="TextBox 224"/>
          <p:cNvSpPr txBox="1"/>
          <p:nvPr/>
        </p:nvSpPr>
        <p:spPr>
          <a:xfrm>
            <a:off x="647564" y="277163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2D mesh</a:t>
            </a:r>
            <a:endParaRPr lang="en-GB" dirty="0"/>
          </a:p>
        </p:txBody>
      </p:sp>
      <p:sp>
        <p:nvSpPr>
          <p:cNvPr id="226" name="TextBox 225"/>
          <p:cNvSpPr txBox="1"/>
          <p:nvPr/>
        </p:nvSpPr>
        <p:spPr>
          <a:xfrm>
            <a:off x="683568" y="206084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line</a:t>
            </a:r>
            <a:endParaRPr lang="en-GB" dirty="0"/>
          </a:p>
        </p:txBody>
      </p:sp>
      <p:sp>
        <p:nvSpPr>
          <p:cNvPr id="227" name="TextBox 226"/>
          <p:cNvSpPr txBox="1"/>
          <p:nvPr/>
        </p:nvSpPr>
        <p:spPr>
          <a:xfrm>
            <a:off x="683568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39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High Performance Computing</a:t>
            </a:r>
            <a:r>
              <a:rPr lang="en-US" dirty="0" smtClean="0"/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Fundamentals of Computer &amp; HPC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Architectures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Performance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Programming Paradigms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Practical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1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Distributed Memory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ADVANTAGES</a:t>
            </a:r>
            <a:r>
              <a:rPr lang="en-US" sz="4000" dirty="0"/>
              <a:t>:</a:t>
            </a:r>
          </a:p>
          <a:p>
            <a:r>
              <a:rPr lang="en-US" dirty="0"/>
              <a:t>Memory is scalable with number of processors. The number of processors and the size of memory increases proportionately. </a:t>
            </a:r>
          </a:p>
          <a:p>
            <a:r>
              <a:rPr lang="en-US" dirty="0"/>
              <a:t>Each processor can rapidly access its own memory without interference and without the overhead incurred with trying to maintain cache coherency. </a:t>
            </a:r>
          </a:p>
          <a:p>
            <a:r>
              <a:rPr lang="en-US" dirty="0"/>
              <a:t>Cost effectiveness: can use commodity, off-the-shelf processors and networking.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DISADVANTAGES:</a:t>
            </a:r>
          </a:p>
          <a:p>
            <a:r>
              <a:rPr lang="en-GB" dirty="0"/>
              <a:t>Programmer is responsible for mapping data structures across processors</a:t>
            </a:r>
          </a:p>
          <a:p>
            <a:r>
              <a:rPr lang="en-GB" dirty="0"/>
              <a:t>Programmer is responsible for coordinating  communication between  nodes when remote data is required in a local computation (called message-passing)</a:t>
            </a:r>
          </a:p>
          <a:p>
            <a:r>
              <a:rPr lang="en-GB" dirty="0"/>
              <a:t>Access to remote memory is significantly slower than to local memory</a:t>
            </a:r>
          </a:p>
          <a:p>
            <a:r>
              <a:rPr lang="en-GB" dirty="0"/>
              <a:t>Currently, only low-level programming API</a:t>
            </a:r>
            <a:r>
              <a:rPr lang="en-US" dirty="0"/>
              <a:t>’</a:t>
            </a:r>
            <a:r>
              <a:rPr lang="en-GB" dirty="0"/>
              <a:t>s (such as MPI) are available to perform message-passing</a:t>
            </a:r>
            <a:endParaRPr lang="en-US" sz="40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46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Distributed-Shared Memory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251520" y="1340768"/>
            <a:ext cx="8352928" cy="4824536"/>
            <a:chOff x="251520" y="1340768"/>
            <a:chExt cx="8352928" cy="4824536"/>
          </a:xfrm>
        </p:grpSpPr>
        <p:grpSp>
          <p:nvGrpSpPr>
            <p:cNvPr id="16" name="Group 15"/>
            <p:cNvGrpSpPr/>
            <p:nvPr/>
          </p:nvGrpSpPr>
          <p:grpSpPr>
            <a:xfrm>
              <a:off x="251520" y="2564904"/>
              <a:ext cx="2232248" cy="288032"/>
              <a:chOff x="251520" y="2564904"/>
              <a:chExt cx="2232248" cy="28803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835696" y="2564904"/>
                <a:ext cx="648072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I/O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1520" y="2564904"/>
                <a:ext cx="1008112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Memory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Connector 13"/>
              <p:cNvCxnSpPr>
                <a:stCxn id="11" idx="3"/>
                <a:endCxn id="10" idx="1"/>
              </p:cNvCxnSpPr>
              <p:nvPr/>
            </p:nvCxnSpPr>
            <p:spPr>
              <a:xfrm>
                <a:off x="1259632" y="2708920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ounded Rectangle 14"/>
            <p:cNvSpPr/>
            <p:nvPr/>
          </p:nvSpPr>
          <p:spPr>
            <a:xfrm>
              <a:off x="539552" y="3429000"/>
              <a:ext cx="7920880" cy="6480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Interconnection Network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88024" y="2564904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03848" y="2564904"/>
              <a:ext cx="100811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Memory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stCxn id="19" idx="3"/>
              <a:endCxn id="18" idx="1"/>
            </p:cNvCxnSpPr>
            <p:nvPr/>
          </p:nvCxnSpPr>
          <p:spPr>
            <a:xfrm>
              <a:off x="4211960" y="2708920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897663" y="2564904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3487" y="2564904"/>
              <a:ext cx="100811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Memory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/>
            <p:cNvCxnSpPr>
              <a:stCxn id="24" idx="3"/>
              <a:endCxn id="23" idx="1"/>
            </p:cNvCxnSpPr>
            <p:nvPr/>
          </p:nvCxnSpPr>
          <p:spPr>
            <a:xfrm>
              <a:off x="7321599" y="2708920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894409" y="4581128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0233" y="4581128"/>
              <a:ext cx="100811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Memory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>
              <a:stCxn id="29" idx="3"/>
              <a:endCxn id="28" idx="1"/>
            </p:cNvCxnSpPr>
            <p:nvPr/>
          </p:nvCxnSpPr>
          <p:spPr>
            <a:xfrm>
              <a:off x="1318345" y="4725144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4846737" y="4581128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62561" y="4581128"/>
              <a:ext cx="100811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Memory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/>
            <p:cNvCxnSpPr>
              <a:stCxn id="34" idx="3"/>
              <a:endCxn id="33" idx="1"/>
            </p:cNvCxnSpPr>
            <p:nvPr/>
          </p:nvCxnSpPr>
          <p:spPr>
            <a:xfrm>
              <a:off x="4270673" y="4725144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956376" y="4581128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372200" y="4581128"/>
              <a:ext cx="100811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Memory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/>
            <p:cNvCxnSpPr>
              <a:stCxn id="39" idx="3"/>
              <a:endCxn id="38" idx="1"/>
            </p:cNvCxnSpPr>
            <p:nvPr/>
          </p:nvCxnSpPr>
          <p:spPr>
            <a:xfrm>
              <a:off x="7380312" y="4725144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529662" y="2492896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5" idx="0"/>
            </p:cNvCxnSpPr>
            <p:nvPr/>
          </p:nvCxnSpPr>
          <p:spPr>
            <a:xfrm>
              <a:off x="4481990" y="2492896"/>
              <a:ext cx="18002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591629" y="2492896"/>
              <a:ext cx="18002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588375" y="407707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15" idx="2"/>
            </p:cNvCxnSpPr>
            <p:nvPr/>
          </p:nvCxnSpPr>
          <p:spPr>
            <a:xfrm flipV="1">
              <a:off x="4499992" y="407707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7609631" y="407707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971600" y="1340768"/>
              <a:ext cx="1152128" cy="1152128"/>
              <a:chOff x="971600" y="1268760"/>
              <a:chExt cx="1152128" cy="115212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71600" y="126876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547664" y="126876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71600" y="170080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547664" y="170080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971600" y="2132856"/>
                <a:ext cx="1152128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…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923928" y="1340768"/>
              <a:ext cx="1152128" cy="1152128"/>
              <a:chOff x="971600" y="1268760"/>
              <a:chExt cx="1152128" cy="1152128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971600" y="126876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547664" y="126876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971600" y="170080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547664" y="170080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971600" y="2132856"/>
                <a:ext cx="1152128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…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7020272" y="1340768"/>
              <a:ext cx="1152128" cy="1152128"/>
              <a:chOff x="971600" y="1268760"/>
              <a:chExt cx="1152128" cy="115212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971600" y="126876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547664" y="126876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971600" y="170080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547664" y="170080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971600" y="2132856"/>
                <a:ext cx="1152128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…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43608" y="4941168"/>
              <a:ext cx="1152128" cy="1152128"/>
              <a:chOff x="1043608" y="4941168"/>
              <a:chExt cx="1152128" cy="1152128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043608" y="522920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619672" y="522920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043608" y="566124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619672" y="566124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043608" y="4941168"/>
                <a:ext cx="1152128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…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3923928" y="5013176"/>
              <a:ext cx="1152128" cy="1152128"/>
              <a:chOff x="1043608" y="4941168"/>
              <a:chExt cx="1152128" cy="115212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043608" y="522920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619672" y="522920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043608" y="566124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619672" y="566124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043608" y="4941168"/>
                <a:ext cx="1152128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…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7020272" y="5013176"/>
              <a:ext cx="1152128" cy="1152128"/>
              <a:chOff x="1043608" y="4941168"/>
              <a:chExt cx="1152128" cy="115212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1043608" y="522920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619672" y="5229200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43608" y="566124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619672" y="5661248"/>
                <a:ext cx="576064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CPU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cache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043608" y="4941168"/>
                <a:ext cx="1152128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…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0599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Distributed-Shared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ADVANTAGES:</a:t>
            </a:r>
          </a:p>
          <a:p>
            <a:r>
              <a:rPr lang="en-US" dirty="0"/>
              <a:t>Exploits the advantages of both shared and distributed-memory architectures at different levels.</a:t>
            </a:r>
          </a:p>
          <a:p>
            <a:r>
              <a:rPr lang="en-GB" dirty="0"/>
              <a:t>Can exploit both shared and distributed-memory programming paradigms (</a:t>
            </a:r>
            <a:r>
              <a:rPr lang="en-GB" dirty="0" err="1"/>
              <a:t>OpenMP</a:t>
            </a:r>
            <a:r>
              <a:rPr lang="en-GB" dirty="0"/>
              <a:t> and MPI) to solve difficult tasks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DISADVANTAGES:</a:t>
            </a:r>
          </a:p>
          <a:p>
            <a:r>
              <a:rPr lang="en-US" dirty="0"/>
              <a:t>The same disadvantaged of a pure Shared Memory system</a:t>
            </a:r>
          </a:p>
          <a:p>
            <a:r>
              <a:rPr lang="en-US" dirty="0"/>
              <a:t>The same disadvantaged of a simple Distributed system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128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Heterogeneous Systems</a:t>
            </a:r>
            <a:endParaRPr lang="en-GB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539552" y="1340768"/>
            <a:ext cx="8064896" cy="4824536"/>
            <a:chOff x="539552" y="1340768"/>
            <a:chExt cx="8064896" cy="4824536"/>
          </a:xfrm>
        </p:grpSpPr>
        <p:sp>
          <p:nvSpPr>
            <p:cNvPr id="10" name="Rectangle 9"/>
            <p:cNvSpPr/>
            <p:nvPr/>
          </p:nvSpPr>
          <p:spPr>
            <a:xfrm>
              <a:off x="1835696" y="2564904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>
              <a:endCxn id="10" idx="1"/>
            </p:cNvCxnSpPr>
            <p:nvPr/>
          </p:nvCxnSpPr>
          <p:spPr>
            <a:xfrm>
              <a:off x="1547664" y="2708920"/>
              <a:ext cx="28803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539552" y="3429000"/>
              <a:ext cx="7920880" cy="64807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Interconnection Network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88024" y="2564904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endCxn id="18" idx="1"/>
            </p:cNvCxnSpPr>
            <p:nvPr/>
          </p:nvCxnSpPr>
          <p:spPr>
            <a:xfrm>
              <a:off x="4481990" y="2708920"/>
              <a:ext cx="30603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897663" y="2564904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/>
            <p:cNvCxnSpPr>
              <a:endCxn id="23" idx="1"/>
            </p:cNvCxnSpPr>
            <p:nvPr/>
          </p:nvCxnSpPr>
          <p:spPr>
            <a:xfrm>
              <a:off x="7591629" y="2708920"/>
              <a:ext cx="30603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894409" y="4581128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46737" y="4581128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/>
            <p:cNvCxnSpPr>
              <a:endCxn id="33" idx="1"/>
            </p:cNvCxnSpPr>
            <p:nvPr/>
          </p:nvCxnSpPr>
          <p:spPr>
            <a:xfrm>
              <a:off x="4499992" y="4725144"/>
              <a:ext cx="3467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956376" y="4581128"/>
              <a:ext cx="64807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I/O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/>
            <p:cNvCxnSpPr>
              <a:endCxn id="38" idx="1"/>
            </p:cNvCxnSpPr>
            <p:nvPr/>
          </p:nvCxnSpPr>
          <p:spPr>
            <a:xfrm>
              <a:off x="7609631" y="4725144"/>
              <a:ext cx="3467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529662" y="2492896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5" idx="0"/>
            </p:cNvCxnSpPr>
            <p:nvPr/>
          </p:nvCxnSpPr>
          <p:spPr>
            <a:xfrm>
              <a:off x="4481990" y="2492896"/>
              <a:ext cx="18002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591629" y="2492896"/>
              <a:ext cx="18002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588375" y="407707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15" idx="2"/>
            </p:cNvCxnSpPr>
            <p:nvPr/>
          </p:nvCxnSpPr>
          <p:spPr>
            <a:xfrm flipV="1">
              <a:off x="4499992" y="407707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7609631" y="4077072"/>
              <a:ext cx="0" cy="936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899592" y="4941168"/>
              <a:ext cx="1656184" cy="1152128"/>
              <a:chOff x="539552" y="4941168"/>
              <a:chExt cx="1656184" cy="115212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539552" y="4941168"/>
                <a:ext cx="517351" cy="11521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Memory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1043608" y="4941168"/>
                <a:ext cx="1152128" cy="1152128"/>
                <a:chOff x="1043608" y="4941168"/>
                <a:chExt cx="1152128" cy="1152128"/>
              </a:xfrm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1043608" y="522920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619672" y="522920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1043608" y="566124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1619672" y="566124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1043608" y="4941168"/>
                  <a:ext cx="1152128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>
                      <a:solidFill>
                        <a:schemeClr val="tx1"/>
                      </a:solidFill>
                    </a:rPr>
                    <a:t>…</a:t>
                  </a: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6660232" y="2960948"/>
              <a:ext cx="1872208" cy="324036"/>
              <a:chOff x="6660232" y="2960948"/>
              <a:chExt cx="1872208" cy="324036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7884368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660232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8" name="Straight Connector 87"/>
              <p:cNvCxnSpPr>
                <a:stCxn id="87" idx="3"/>
                <a:endCxn id="86" idx="1"/>
              </p:cNvCxnSpPr>
              <p:nvPr/>
            </p:nvCxnSpPr>
            <p:spPr>
              <a:xfrm>
                <a:off x="7308304" y="3122966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>
              <a:off x="3563888" y="2996952"/>
              <a:ext cx="1872208" cy="324036"/>
              <a:chOff x="6660232" y="2960948"/>
              <a:chExt cx="1872208" cy="324036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7884368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660232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Straight Connector 94"/>
              <p:cNvCxnSpPr>
                <a:stCxn id="94" idx="3"/>
                <a:endCxn id="93" idx="1"/>
              </p:cNvCxnSpPr>
              <p:nvPr/>
            </p:nvCxnSpPr>
            <p:spPr>
              <a:xfrm>
                <a:off x="7308304" y="3122966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611560" y="2996952"/>
              <a:ext cx="1872208" cy="324036"/>
              <a:chOff x="6660232" y="2960948"/>
              <a:chExt cx="1872208" cy="324036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884368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660232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9" name="Straight Connector 98"/>
              <p:cNvCxnSpPr>
                <a:stCxn id="98" idx="3"/>
                <a:endCxn id="97" idx="1"/>
              </p:cNvCxnSpPr>
              <p:nvPr/>
            </p:nvCxnSpPr>
            <p:spPr>
              <a:xfrm>
                <a:off x="7308304" y="3122966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683568" y="4185084"/>
              <a:ext cx="1872208" cy="324036"/>
              <a:chOff x="6660232" y="2960948"/>
              <a:chExt cx="1872208" cy="324036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7884368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660232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3" name="Straight Connector 102"/>
              <p:cNvCxnSpPr>
                <a:stCxn id="102" idx="3"/>
                <a:endCxn id="101" idx="1"/>
              </p:cNvCxnSpPr>
              <p:nvPr/>
            </p:nvCxnSpPr>
            <p:spPr>
              <a:xfrm>
                <a:off x="7308304" y="3122966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/>
          </p:nvGrpSpPr>
          <p:grpSpPr>
            <a:xfrm>
              <a:off x="3635896" y="4185084"/>
              <a:ext cx="1872208" cy="324036"/>
              <a:chOff x="6660232" y="2960948"/>
              <a:chExt cx="1872208" cy="324036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7884368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660232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7" name="Straight Connector 106"/>
              <p:cNvCxnSpPr>
                <a:stCxn id="106" idx="3"/>
                <a:endCxn id="105" idx="1"/>
              </p:cNvCxnSpPr>
              <p:nvPr/>
            </p:nvCxnSpPr>
            <p:spPr>
              <a:xfrm>
                <a:off x="7308304" y="3122966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>
              <a:off x="6732240" y="4149080"/>
              <a:ext cx="1872208" cy="324036"/>
              <a:chOff x="6660232" y="2960948"/>
              <a:chExt cx="1872208" cy="324036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7884368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660232" y="2960948"/>
                <a:ext cx="648072" cy="3240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Acc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Straight Connector 110"/>
              <p:cNvCxnSpPr>
                <a:stCxn id="110" idx="3"/>
                <a:endCxn id="109" idx="1"/>
              </p:cNvCxnSpPr>
              <p:nvPr/>
            </p:nvCxnSpPr>
            <p:spPr>
              <a:xfrm>
                <a:off x="7308304" y="3122966"/>
                <a:ext cx="57606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3910633" y="5013176"/>
              <a:ext cx="1597471" cy="1152128"/>
              <a:chOff x="3478585" y="5013176"/>
              <a:chExt cx="1597471" cy="1152128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923928" y="5013176"/>
                <a:ext cx="1152128" cy="1152128"/>
                <a:chOff x="1043608" y="4941168"/>
                <a:chExt cx="1152128" cy="1152128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1043608" y="522920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1619672" y="522920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1043608" y="566124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619672" y="566124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1043608" y="4941168"/>
                  <a:ext cx="1152128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>
                      <a:solidFill>
                        <a:schemeClr val="tx1"/>
                      </a:solidFill>
                    </a:rPr>
                    <a:t>…</a:t>
                  </a: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2" name="Rectangle 111"/>
              <p:cNvSpPr/>
              <p:nvPr/>
            </p:nvSpPr>
            <p:spPr>
              <a:xfrm>
                <a:off x="3478585" y="5013176"/>
                <a:ext cx="517351" cy="11521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Memory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934969" y="5013176"/>
              <a:ext cx="1669479" cy="1152128"/>
              <a:chOff x="6502921" y="5013176"/>
              <a:chExt cx="1669479" cy="1152128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7020272" y="5013176"/>
                <a:ext cx="1152128" cy="1152128"/>
                <a:chOff x="1043608" y="4941168"/>
                <a:chExt cx="1152128" cy="1152128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1043608" y="522920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619672" y="522920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043608" y="566124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1619672" y="566124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1043608" y="4941168"/>
                  <a:ext cx="1152128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>
                      <a:solidFill>
                        <a:schemeClr val="tx1"/>
                      </a:solidFill>
                    </a:rPr>
                    <a:t>…</a:t>
                  </a: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3" name="Rectangle 112"/>
              <p:cNvSpPr/>
              <p:nvPr/>
            </p:nvSpPr>
            <p:spPr>
              <a:xfrm>
                <a:off x="6502921" y="5013176"/>
                <a:ext cx="517351" cy="11521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Memory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4" name="Straight Connector 113"/>
            <p:cNvCxnSpPr/>
            <p:nvPr/>
          </p:nvCxnSpPr>
          <p:spPr>
            <a:xfrm>
              <a:off x="1560959" y="4725144"/>
              <a:ext cx="3467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814289" y="1340768"/>
              <a:ext cx="1669479" cy="1152128"/>
              <a:chOff x="454249" y="1340768"/>
              <a:chExt cx="1669479" cy="115212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971600" y="1340768"/>
                <a:ext cx="1152128" cy="1152128"/>
                <a:chOff x="971600" y="1268760"/>
                <a:chExt cx="1152128" cy="1152128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971600" y="126876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1547664" y="126876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971600" y="170080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547664" y="170080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971600" y="2132856"/>
                  <a:ext cx="1152128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>
                      <a:solidFill>
                        <a:schemeClr val="tx1"/>
                      </a:solidFill>
                    </a:rPr>
                    <a:t>…</a:t>
                  </a: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5" name="Rectangle 114"/>
              <p:cNvSpPr/>
              <p:nvPr/>
            </p:nvSpPr>
            <p:spPr>
              <a:xfrm>
                <a:off x="454249" y="1340768"/>
                <a:ext cx="517351" cy="11521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Memory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766617" y="1340768"/>
              <a:ext cx="1669479" cy="1152128"/>
              <a:chOff x="3406577" y="1340768"/>
              <a:chExt cx="1669479" cy="115212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923928" y="1340768"/>
                <a:ext cx="1152128" cy="1152128"/>
                <a:chOff x="971600" y="1268760"/>
                <a:chExt cx="1152128" cy="1152128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971600" y="126876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547664" y="126876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971600" y="170080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547664" y="170080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971600" y="2132856"/>
                  <a:ext cx="1152128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>
                      <a:solidFill>
                        <a:schemeClr val="tx1"/>
                      </a:solidFill>
                    </a:rPr>
                    <a:t>…</a:t>
                  </a: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3406577" y="1340768"/>
                <a:ext cx="517351" cy="11521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Memory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862961" y="1340768"/>
              <a:ext cx="1669479" cy="1152128"/>
              <a:chOff x="6502921" y="1340768"/>
              <a:chExt cx="1669479" cy="1152128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7020272" y="1340768"/>
                <a:ext cx="1152128" cy="1152128"/>
                <a:chOff x="971600" y="1268760"/>
                <a:chExt cx="1152128" cy="1152128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971600" y="126876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547664" y="1268760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1600" y="170080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47664" y="1700808"/>
                  <a:ext cx="576064" cy="43204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CPU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cache</a:t>
                  </a:r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971600" y="2132856"/>
                  <a:ext cx="1152128" cy="2880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 smtClean="0">
                      <a:solidFill>
                        <a:schemeClr val="tx1"/>
                      </a:solidFill>
                    </a:rPr>
                    <a:t>…</a:t>
                  </a: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7" name="Rectangle 116"/>
              <p:cNvSpPr/>
              <p:nvPr/>
            </p:nvSpPr>
            <p:spPr>
              <a:xfrm>
                <a:off x="6502921" y="1340768"/>
                <a:ext cx="517351" cy="11521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Memory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26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Heterogeneous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Examples: AMD GPUs, NVIDIA GPUs, </a:t>
            </a:r>
            <a:r>
              <a:rPr lang="en-US" dirty="0" smtClean="0"/>
              <a:t>Xeon Phi Coprocessors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400" dirty="0"/>
          </a:p>
          <a:p>
            <a:r>
              <a:rPr lang="en-IE" dirty="0"/>
              <a:t>high-performance many-core processors that can be used to accelerate a wide range of applications</a:t>
            </a:r>
            <a:endParaRPr lang="en-US" dirty="0"/>
          </a:p>
          <a:p>
            <a:r>
              <a:rPr lang="en-US" dirty="0"/>
              <a:t>Offload the computationally intensive part </a:t>
            </a:r>
          </a:p>
          <a:p>
            <a:r>
              <a:rPr lang="en-US" dirty="0"/>
              <a:t>Massive number of floating point units</a:t>
            </a:r>
          </a:p>
          <a:p>
            <a:r>
              <a:rPr lang="en-US" dirty="0"/>
              <a:t>Single Instruction Multiple Threading (SIMT): Enable many more threads to execute the same instruction simultaneously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ucl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339" y="2022567"/>
            <a:ext cx="4078263" cy="1424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077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Heterogeneous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ADVANTAGES:</a:t>
            </a:r>
          </a:p>
          <a:p>
            <a:r>
              <a:rPr lang="en-US" dirty="0"/>
              <a:t>Accelerators can speed-up the </a:t>
            </a:r>
            <a:r>
              <a:rPr lang="en-US" dirty="0" smtClean="0"/>
              <a:t>calculation</a:t>
            </a:r>
            <a:endParaRPr lang="en-GB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DISADVANTAGES:</a:t>
            </a:r>
          </a:p>
          <a:p>
            <a:r>
              <a:rPr lang="en-US" dirty="0"/>
              <a:t>Accelerators are separated from the system (like a PCI card), they do not share the memory with the host system;</a:t>
            </a:r>
          </a:p>
          <a:p>
            <a:r>
              <a:rPr lang="en-US" dirty="0"/>
              <a:t>Accelerators require their own programming environment.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8787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is High Performance Computing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Fundamentals of Computer &amp; HPC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Architectures</a:t>
            </a:r>
          </a:p>
          <a:p>
            <a:r>
              <a:rPr lang="en-US" dirty="0"/>
              <a:t>Parallel </a:t>
            </a:r>
            <a:r>
              <a:rPr lang="en-US" dirty="0" smtClean="0"/>
              <a:t>Performance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Programming Paradigms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Practical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1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Concepts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FLOP: </a:t>
            </a:r>
            <a:r>
              <a:rPr lang="ga-IE" sz="2000" dirty="0"/>
              <a:t>Floating Point Operation (addition, multiplication, square root, and so on)</a:t>
            </a:r>
          </a:p>
          <a:p>
            <a:r>
              <a:rPr lang="ga-IE" sz="2000" dirty="0"/>
              <a:t>FLOP/sec, FLOP/s, FLOPS: a common performance metric</a:t>
            </a:r>
          </a:p>
          <a:p>
            <a:pPr marL="342900" lvl="2" indent="-342900"/>
            <a:r>
              <a:rPr lang="en-US" sz="2000" dirty="0"/>
              <a:t>FLOPS units</a:t>
            </a:r>
          </a:p>
          <a:p>
            <a:pPr marL="800100" lvl="4" indent="-342900">
              <a:buFont typeface="Arial" charset="0"/>
              <a:buChar char="•"/>
            </a:pPr>
            <a:r>
              <a:rPr lang="en-US" dirty="0" err="1"/>
              <a:t>megaFLOPS</a:t>
            </a:r>
            <a:r>
              <a:rPr lang="en-US" dirty="0"/>
              <a:t> (MFLOPS) 10^6</a:t>
            </a:r>
          </a:p>
          <a:p>
            <a:pPr marL="800100" lvl="4" indent="-342900">
              <a:buFont typeface="Arial" charset="0"/>
              <a:buChar char="•"/>
            </a:pPr>
            <a:r>
              <a:rPr lang="en-US" dirty="0" err="1"/>
              <a:t>gigaFLOPS</a:t>
            </a:r>
            <a:r>
              <a:rPr lang="en-US" dirty="0"/>
              <a:t> (GFLOPS) 10^9 </a:t>
            </a:r>
            <a:r>
              <a:rPr lang="en-US" dirty="0">
                <a:sym typeface="Wingdings" pitchFamily="2" charset="2"/>
              </a:rPr>
              <a:t>single CPU performance</a:t>
            </a:r>
          </a:p>
          <a:p>
            <a:pPr marL="800100" lvl="4" indent="-342900">
              <a:buFont typeface="Arial" charset="0"/>
              <a:buChar char="•"/>
            </a:pPr>
            <a:r>
              <a:rPr lang="en-US" dirty="0" err="1"/>
              <a:t>teraFLOPS</a:t>
            </a:r>
            <a:r>
              <a:rPr lang="en-US" dirty="0"/>
              <a:t> (TFLOPS) 10^12 </a:t>
            </a:r>
            <a:r>
              <a:rPr lang="en-US" dirty="0">
                <a:sym typeface="Wingdings" pitchFamily="2" charset="2"/>
              </a:rPr>
              <a:t>small-middle scaled supercomputers</a:t>
            </a:r>
            <a:endParaRPr lang="en-US" dirty="0"/>
          </a:p>
          <a:p>
            <a:pPr marL="800100" lvl="4" indent="-342900">
              <a:buFont typeface="Arial" charset="0"/>
              <a:buChar char="•"/>
            </a:pPr>
            <a:r>
              <a:rPr lang="en-US" dirty="0" err="1"/>
              <a:t>petaFLOPS</a:t>
            </a:r>
            <a:r>
              <a:rPr lang="en-US" dirty="0"/>
              <a:t> (PFLOPS) 10^15 </a:t>
            </a:r>
            <a:r>
              <a:rPr lang="en-US" dirty="0">
                <a:sym typeface="Wingdings" pitchFamily="2" charset="2"/>
              </a:rPr>
              <a:t>we are here right now </a:t>
            </a:r>
          </a:p>
          <a:p>
            <a:pPr marL="800100" lvl="4" indent="-342900">
              <a:buFont typeface="Arial" charset="0"/>
              <a:buChar char="•"/>
            </a:pPr>
            <a:r>
              <a:rPr lang="en-US" dirty="0" err="1"/>
              <a:t>exaFLOPS</a:t>
            </a:r>
            <a:r>
              <a:rPr lang="en-US" dirty="0"/>
              <a:t> (EFLOPS) 10^18 </a:t>
            </a:r>
            <a:r>
              <a:rPr lang="en-US" dirty="0">
                <a:sym typeface="Wingdings" pitchFamily="2" charset="2"/>
              </a:rPr>
              <a:t>the next milestone</a:t>
            </a:r>
            <a:endParaRPr lang="en-US" dirty="0"/>
          </a:p>
          <a:p>
            <a:pPr marL="342900" lvl="4" indent="-342900">
              <a:buFont typeface="Arial" charset="0"/>
              <a:buChar char="•"/>
            </a:pPr>
            <a:r>
              <a:rPr lang="en-US" dirty="0"/>
              <a:t>The most powerful supercomputers nowadays operate in </a:t>
            </a:r>
            <a:r>
              <a:rPr lang="en-US" dirty="0" err="1"/>
              <a:t>petaFLOPS</a:t>
            </a:r>
            <a:r>
              <a:rPr lang="en-US" dirty="0"/>
              <a:t> range (</a:t>
            </a:r>
            <a:r>
              <a:rPr lang="en-US" dirty="0">
                <a:sym typeface="Wingdings" pitchFamily="2" charset="2"/>
              </a:rPr>
              <a:t>one quadrillion calculations per sec</a:t>
            </a:r>
            <a:r>
              <a:rPr lang="en-US" dirty="0" smtClean="0">
                <a:sym typeface="Wingdings" pitchFamily="2" charset="2"/>
              </a:rPr>
              <a:t>)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8187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concepts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4" indent="-342900">
              <a:buFont typeface="Arial" charset="0"/>
              <a:buChar char="•"/>
            </a:pPr>
            <a:r>
              <a:rPr lang="en-US" sz="1800" b="1" dirty="0">
                <a:sym typeface="Wingdings" pitchFamily="2" charset="2"/>
              </a:rPr>
              <a:t>Peak Performance:</a:t>
            </a:r>
          </a:p>
          <a:p>
            <a:pPr lvl="1"/>
            <a:r>
              <a:rPr lang="en-US" sz="1600" dirty="0"/>
              <a:t>The theoretical maximum performance</a:t>
            </a:r>
          </a:p>
          <a:p>
            <a:pPr lvl="1"/>
            <a:r>
              <a:rPr lang="en-US" sz="1600" dirty="0"/>
              <a:t>Little indication on how the system will perform in practice, can never be reached.</a:t>
            </a:r>
          </a:p>
          <a:p>
            <a:pPr lvl="1"/>
            <a:r>
              <a:rPr lang="en-US" sz="1600" dirty="0">
                <a:sym typeface="Wingdings" pitchFamily="2" charset="2"/>
              </a:rPr>
              <a:t>[max # FLOPs per cycle] × clock rate [Hz] × # cores × # sockets × # nodes</a:t>
            </a:r>
          </a:p>
          <a:p>
            <a:pPr marL="457200" lvl="1" indent="0">
              <a:buNone/>
            </a:pPr>
            <a:endParaRPr lang="en-US" sz="1600" dirty="0">
              <a:sym typeface="Wingdings" pitchFamily="2" charset="2"/>
            </a:endParaRPr>
          </a:p>
          <a:p>
            <a:pPr marL="342900" lvl="4" indent="-342900">
              <a:buFont typeface="Arial" charset="0"/>
              <a:buChar char="•"/>
            </a:pPr>
            <a:r>
              <a:rPr lang="en-US" sz="1800" b="1" dirty="0">
                <a:sym typeface="Wingdings" pitchFamily="2" charset="2"/>
              </a:rPr>
              <a:t>Terminology:</a:t>
            </a:r>
          </a:p>
          <a:p>
            <a:pPr lvl="1"/>
            <a:r>
              <a:rPr lang="en-US" sz="1600" dirty="0">
                <a:sym typeface="Wingdings" pitchFamily="2" charset="2"/>
              </a:rPr>
              <a:t>The </a:t>
            </a:r>
            <a:r>
              <a:rPr lang="en-US" sz="1600" b="1" dirty="0">
                <a:sym typeface="Wingdings" pitchFamily="2" charset="2"/>
              </a:rPr>
              <a:t>cores</a:t>
            </a:r>
            <a:r>
              <a:rPr lang="en-US" sz="1600" dirty="0">
                <a:sym typeface="Wingdings" pitchFamily="2" charset="2"/>
              </a:rPr>
              <a:t> perform FLOPs.</a:t>
            </a:r>
          </a:p>
          <a:p>
            <a:pPr lvl="1"/>
            <a:r>
              <a:rPr lang="en-US" sz="1600" dirty="0">
                <a:sym typeface="Wingdings" pitchFamily="2" charset="2"/>
              </a:rPr>
              <a:t>A </a:t>
            </a:r>
            <a:r>
              <a:rPr lang="en-US" sz="1600" b="1" dirty="0">
                <a:sym typeface="Wingdings" pitchFamily="2" charset="2"/>
              </a:rPr>
              <a:t>core</a:t>
            </a:r>
            <a:r>
              <a:rPr lang="en-US" sz="1600" dirty="0">
                <a:sym typeface="Wingdings" pitchFamily="2" charset="2"/>
              </a:rPr>
              <a:t> can do a certain number of </a:t>
            </a:r>
            <a:r>
              <a:rPr lang="en-US" sz="1600" b="1" dirty="0">
                <a:sym typeface="Wingdings" pitchFamily="2" charset="2"/>
              </a:rPr>
              <a:t>FLOPs </a:t>
            </a:r>
          </a:p>
          <a:p>
            <a:pPr marL="457200" lvl="1" indent="0">
              <a:buNone/>
            </a:pPr>
            <a:r>
              <a:rPr lang="en-US" sz="1600" dirty="0">
                <a:sym typeface="Wingdings" pitchFamily="2" charset="2"/>
              </a:rPr>
              <a:t>every time its internal clock ticks. These ticks </a:t>
            </a:r>
          </a:p>
          <a:p>
            <a:pPr marL="457200" lvl="1" indent="0">
              <a:buNone/>
            </a:pPr>
            <a:r>
              <a:rPr lang="en-US" sz="1600" dirty="0">
                <a:sym typeface="Wingdings" pitchFamily="2" charset="2"/>
              </a:rPr>
              <a:t>are called cycles and measured in Hertz (Hz).</a:t>
            </a:r>
          </a:p>
          <a:p>
            <a:pPr lvl="1"/>
            <a:r>
              <a:rPr lang="en-US" sz="1600" dirty="0">
                <a:sym typeface="Wingdings" pitchFamily="2" charset="2"/>
              </a:rPr>
              <a:t>A </a:t>
            </a:r>
            <a:r>
              <a:rPr lang="en-US" sz="1600" b="1" dirty="0">
                <a:sym typeface="Wingdings" pitchFamily="2" charset="2"/>
              </a:rPr>
              <a:t>processor</a:t>
            </a:r>
            <a:r>
              <a:rPr lang="en-US" sz="1600" dirty="0">
                <a:sym typeface="Wingdings" pitchFamily="2" charset="2"/>
              </a:rPr>
              <a:t> contains one or more </a:t>
            </a:r>
            <a:r>
              <a:rPr lang="en-US" sz="1600" b="1" dirty="0">
                <a:sym typeface="Wingdings" pitchFamily="2" charset="2"/>
              </a:rPr>
              <a:t>cores</a:t>
            </a:r>
            <a:r>
              <a:rPr lang="en-US" sz="1600" dirty="0">
                <a:sym typeface="Wingdings" pitchFamily="2" charset="2"/>
              </a:rPr>
              <a:t>.</a:t>
            </a:r>
          </a:p>
          <a:p>
            <a:pPr lvl="1"/>
            <a:r>
              <a:rPr lang="en-US" sz="1600" dirty="0">
                <a:sym typeface="Wingdings" pitchFamily="2" charset="2"/>
              </a:rPr>
              <a:t>A </a:t>
            </a:r>
            <a:r>
              <a:rPr lang="en-US" sz="1600" b="1" dirty="0">
                <a:sym typeface="Wingdings" pitchFamily="2" charset="2"/>
              </a:rPr>
              <a:t>socket</a:t>
            </a:r>
            <a:r>
              <a:rPr lang="en-US" sz="1600" dirty="0">
                <a:sym typeface="Wingdings" pitchFamily="2" charset="2"/>
              </a:rPr>
              <a:t> holds one </a:t>
            </a:r>
            <a:r>
              <a:rPr lang="en-US" sz="1600" b="1" dirty="0">
                <a:sym typeface="Wingdings" pitchFamily="2" charset="2"/>
              </a:rPr>
              <a:t>processor</a:t>
            </a:r>
            <a:r>
              <a:rPr lang="en-US" sz="1600" dirty="0">
                <a:sym typeface="Wingdings" pitchFamily="2" charset="2"/>
              </a:rPr>
              <a:t>.  </a:t>
            </a:r>
          </a:p>
          <a:p>
            <a:pPr lvl="1"/>
            <a:r>
              <a:rPr lang="en-US" sz="1600" dirty="0">
                <a:sym typeface="Wingdings" pitchFamily="2" charset="2"/>
              </a:rPr>
              <a:t>A </a:t>
            </a:r>
            <a:r>
              <a:rPr lang="en-US" sz="1600" b="1" dirty="0">
                <a:sym typeface="Wingdings" pitchFamily="2" charset="2"/>
              </a:rPr>
              <a:t>node</a:t>
            </a:r>
            <a:r>
              <a:rPr lang="en-US" sz="1600" dirty="0">
                <a:sym typeface="Wingdings" pitchFamily="2" charset="2"/>
              </a:rPr>
              <a:t> contains one or more </a:t>
            </a:r>
            <a:r>
              <a:rPr lang="en-US" sz="1600" b="1" dirty="0">
                <a:sym typeface="Wingdings" pitchFamily="2" charset="2"/>
              </a:rPr>
              <a:t>sockets</a:t>
            </a:r>
            <a:r>
              <a:rPr lang="en-US" sz="1600" dirty="0">
                <a:sym typeface="Wingdings" pitchFamily="2" charset="2"/>
              </a:rPr>
              <a:t>.  </a:t>
            </a:r>
          </a:p>
          <a:p>
            <a:pPr lvl="1"/>
            <a:r>
              <a:rPr lang="en-US" sz="1600" dirty="0">
                <a:sym typeface="Wingdings" pitchFamily="2" charset="2"/>
              </a:rPr>
              <a:t>A "</a:t>
            </a:r>
            <a:r>
              <a:rPr lang="en-US" sz="1600" b="1" dirty="0">
                <a:sym typeface="Wingdings" pitchFamily="2" charset="2"/>
              </a:rPr>
              <a:t>chassis</a:t>
            </a:r>
            <a:r>
              <a:rPr lang="en-US" sz="1600" dirty="0">
                <a:sym typeface="Wingdings" pitchFamily="2" charset="2"/>
              </a:rPr>
              <a:t>" houses one or more </a:t>
            </a:r>
            <a:r>
              <a:rPr lang="en-US" sz="1600" b="1" dirty="0">
                <a:sym typeface="Wingdings" pitchFamily="2" charset="2"/>
              </a:rPr>
              <a:t>nodes</a:t>
            </a:r>
            <a:r>
              <a:rPr lang="en-US" sz="1600" dirty="0">
                <a:sym typeface="Wingdings" pitchFamily="2" charset="2"/>
              </a:rPr>
              <a:t>.  </a:t>
            </a:r>
          </a:p>
          <a:p>
            <a:pPr marL="457200" lvl="1" indent="0">
              <a:buNone/>
            </a:pPr>
            <a:endParaRPr lang="en-US" sz="1600" dirty="0">
              <a:sym typeface="Wingdings" pitchFamily="2" charset="2"/>
            </a:endParaRPr>
          </a:p>
          <a:p>
            <a:endParaRPr lang="en-US" sz="400" dirty="0"/>
          </a:p>
          <a:p>
            <a:pPr lvl="1"/>
            <a:endParaRPr lang="en-US" sz="1600" dirty="0"/>
          </a:p>
          <a:p>
            <a:endParaRPr lang="en-GB" dirty="0"/>
          </a:p>
        </p:txBody>
      </p:sp>
      <p:pic>
        <p:nvPicPr>
          <p:cNvPr id="4" name="Picture 3" descr="supercom737877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429000"/>
            <a:ext cx="4016995" cy="2209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883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www.top500.org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958345"/>
              </p:ext>
            </p:extLst>
          </p:nvPr>
        </p:nvGraphicFramePr>
        <p:xfrm>
          <a:off x="323528" y="2133274"/>
          <a:ext cx="8351380" cy="3126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33718"/>
                <a:gridCol w="1935427"/>
                <a:gridCol w="813118"/>
                <a:gridCol w="1569897"/>
                <a:gridCol w="764464"/>
                <a:gridCol w="805434"/>
                <a:gridCol w="784949"/>
                <a:gridCol w="11443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Rank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Site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Country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System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Core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Rmax</a:t>
                      </a:r>
                      <a:r>
                        <a:rPr lang="en-US" sz="1200" baseline="0" dirty="0" smtClean="0"/>
                        <a:t> (</a:t>
                      </a:r>
                      <a:r>
                        <a:rPr lang="en-US" sz="1200" baseline="0" dirty="0" err="1" smtClean="0"/>
                        <a:t>TFlops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Rpeak</a:t>
                      </a:r>
                      <a:endParaRPr lang="en-US" sz="1200" dirty="0" smtClean="0"/>
                    </a:p>
                    <a:p>
                      <a:pPr algn="ctr"/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TFlops</a:t>
                      </a:r>
                      <a:r>
                        <a:rPr lang="en-US" sz="1200" dirty="0" smtClean="0"/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Power</a:t>
                      </a:r>
                      <a:r>
                        <a:rPr lang="en-US" sz="1200" baseline="0" dirty="0" smtClean="0"/>
                        <a:t> (kW)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dirty="0" smtClean="0"/>
                        <a:t>National Supercomputing Centre in Wuxi</a:t>
                      </a:r>
                      <a:endParaRPr lang="en-US" sz="1000" b="0" i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China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>
                          <a:solidFill>
                            <a:schemeClr val="tx1"/>
                          </a:solidFill>
                        </a:rPr>
                        <a:t>Sunway</a:t>
                      </a:r>
                      <a:r>
                        <a:rPr lang="en-US" sz="1000" b="0" i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b="0" i="0" baseline="0" dirty="0" err="1" smtClean="0">
                          <a:solidFill>
                            <a:schemeClr val="tx1"/>
                          </a:solidFill>
                        </a:rPr>
                        <a:t>TaihuLight</a:t>
                      </a:r>
                      <a:endParaRPr lang="en-US" sz="1000" b="0" i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000" b="0" i="0" baseline="0" dirty="0" smtClean="0">
                          <a:solidFill>
                            <a:schemeClr val="tx1"/>
                          </a:solidFill>
                        </a:rPr>
                        <a:t>NRCPC</a:t>
                      </a:r>
                      <a:endParaRPr 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10,649,600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93,014.6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125,435,9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15,371</a:t>
                      </a:r>
                      <a:endParaRPr lang="en-US" sz="1000" b="0" i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 smtClean="0"/>
                        <a:t>National Super Computer Center in Guangzhou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China</a:t>
                      </a:r>
                      <a:endParaRPr lang="en-US" sz="1000" b="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Tianhe-2 (MilkyWay-2), NUDAT</a:t>
                      </a:r>
                      <a:endParaRPr lang="en-US" sz="1000" b="0" i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3,120,000</a:t>
                      </a:r>
                      <a:endParaRPr lang="en-US" sz="1000" b="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33,862.7</a:t>
                      </a:r>
                      <a:endParaRPr lang="en-US" sz="1000" b="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54,902.4</a:t>
                      </a:r>
                      <a:endParaRPr lang="en-US" sz="1000" b="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17,808</a:t>
                      </a:r>
                      <a:endParaRPr lang="en-US" sz="1000" b="0" i="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DOE/SC/Oak Ridge National Laboratory</a:t>
                      </a:r>
                      <a:endParaRPr lang="en-US" sz="1000" b="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USA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Titan - Cray XK7, Cray</a:t>
                      </a:r>
                      <a:endParaRPr lang="en-US" sz="1000" b="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560,640</a:t>
                      </a:r>
                      <a:endParaRPr lang="en-US" sz="1000" b="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17,590.0</a:t>
                      </a:r>
                      <a:endParaRPr lang="en-US" sz="1000" b="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27,112.5</a:t>
                      </a:r>
                      <a:endParaRPr lang="en-US" sz="1000" b="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8,209</a:t>
                      </a:r>
                      <a:endParaRPr lang="en-US" sz="1000" b="0" i="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DOE/NNSA/LLNL</a:t>
                      </a:r>
                      <a:endParaRPr lang="en-US" sz="1000" b="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USA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Sequoia – </a:t>
                      </a:r>
                      <a:r>
                        <a:rPr lang="en-US" sz="1000" dirty="0" err="1" smtClean="0"/>
                        <a:t>BlueGene</a:t>
                      </a:r>
                      <a:r>
                        <a:rPr lang="en-US" sz="1000" dirty="0" smtClean="0"/>
                        <a:t>/Q IBM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1,572,864</a:t>
                      </a:r>
                      <a:endParaRPr lang="en-US" sz="1000" b="0" i="0" dirty="0" smtClean="0"/>
                    </a:p>
                    <a:p>
                      <a:pPr algn="ctr"/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17,173.2</a:t>
                      </a:r>
                      <a:endParaRPr lang="en-US" sz="1000" b="0" i="0" dirty="0" smtClean="0"/>
                    </a:p>
                    <a:p>
                      <a:pPr algn="ctr"/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20,132.7</a:t>
                      </a:r>
                      <a:endParaRPr lang="en-US" sz="1000" b="0" i="0" dirty="0" smtClean="0"/>
                    </a:p>
                    <a:p>
                      <a:pPr algn="ctr"/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7,890</a:t>
                      </a:r>
                      <a:endParaRPr lang="en-US" sz="1000" b="0" i="0" dirty="0" smtClean="0"/>
                    </a:p>
                    <a:p>
                      <a:pPr algn="ctr"/>
                      <a:endParaRPr lang="en-US" sz="1000" b="0" i="0" dirty="0"/>
                    </a:p>
                  </a:txBody>
                  <a:tcPr anchor="ctr"/>
                </a:tc>
              </a:tr>
              <a:tr h="5361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DOE/SC/LBNL/NERSC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USA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Cori – Cray</a:t>
                      </a:r>
                      <a:r>
                        <a:rPr lang="en-US" sz="1000" baseline="0" dirty="0" smtClean="0"/>
                        <a:t> XC40,</a:t>
                      </a:r>
                      <a:r>
                        <a:rPr lang="en-US" sz="1000" dirty="0" smtClean="0"/>
                        <a:t> Cray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622,336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14,014.7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27,880.7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3,939</a:t>
                      </a:r>
                      <a:endParaRPr lang="en-US" sz="1000" b="0" i="0" dirty="0" smtClean="0"/>
                    </a:p>
                  </a:txBody>
                  <a:tcPr anchor="ctr"/>
                </a:tc>
              </a:tr>
              <a:tr h="5361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Joint Centre for Advanced</a:t>
                      </a:r>
                      <a:r>
                        <a:rPr lang="en-US" sz="1000" b="0" i="0" baseline="0" dirty="0" smtClean="0"/>
                        <a:t> High Performance Computing</a:t>
                      </a:r>
                      <a:endParaRPr lang="en-US" sz="1000" b="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Japan</a:t>
                      </a:r>
                    </a:p>
                    <a:p>
                      <a:pPr algn="ctr"/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Oakforest</a:t>
                      </a:r>
                      <a:r>
                        <a:rPr lang="en-US" sz="1000" dirty="0" smtClean="0"/>
                        <a:t>-PACS-PRIMERGY, Fujitsu</a:t>
                      </a:r>
                    </a:p>
                    <a:p>
                      <a:pPr algn="ctr"/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556,104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13,554.6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13,554.6</a:t>
                      </a:r>
                      <a:endParaRPr lang="en-US" sz="10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 smtClean="0"/>
                        <a:t>2,719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9552" y="1340768"/>
            <a:ext cx="80648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dirty="0"/>
              <a:t>Since 1993 parallel machine performance has been measured and recorded with the LINPACK benchmark (dense linear algebra, Ax=b). Latest </a:t>
            </a:r>
            <a:r>
              <a:rPr lang="en-US" dirty="0" smtClean="0"/>
              <a:t>November 2016.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9552" y="5353413"/>
            <a:ext cx="8064896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FF9900"/>
              </a:buClr>
              <a:defRPr/>
            </a:pPr>
            <a:r>
              <a:rPr lang="en-US" dirty="0" err="1" smtClean="0"/>
              <a:t>Rmax</a:t>
            </a:r>
            <a:r>
              <a:rPr lang="en-US" dirty="0" smtClean="0"/>
              <a:t> – maximal LINPACK performance</a:t>
            </a:r>
            <a:endParaRPr lang="en-US" dirty="0"/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FF9900"/>
              </a:buClr>
              <a:defRPr/>
            </a:pPr>
            <a:r>
              <a:rPr lang="en-US" dirty="0" err="1" smtClean="0"/>
              <a:t>Rpeak</a:t>
            </a:r>
            <a:r>
              <a:rPr lang="en-US" dirty="0" smtClean="0"/>
              <a:t> – theoretical peak performance, assuming linear scaling.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4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HPC?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High Performance Computing encompasses a collection of :</a:t>
            </a:r>
          </a:p>
          <a:p>
            <a:r>
              <a:rPr lang="en-US" dirty="0"/>
              <a:t>powerful hardware systems and faster networks</a:t>
            </a:r>
          </a:p>
          <a:p>
            <a:r>
              <a:rPr lang="en-US" dirty="0"/>
              <a:t>high/low level libraries and languages</a:t>
            </a:r>
          </a:p>
          <a:p>
            <a:r>
              <a:rPr lang="en-US" dirty="0"/>
              <a:t>software tools</a:t>
            </a:r>
          </a:p>
          <a:p>
            <a:r>
              <a:rPr lang="en-US" dirty="0"/>
              <a:t>programming paradigms</a:t>
            </a:r>
          </a:p>
          <a:p>
            <a:pPr marL="0" indent="0">
              <a:buNone/>
            </a:pPr>
            <a:r>
              <a:rPr lang="en-US" dirty="0"/>
              <a:t>which make previously unfeasible calculations </a:t>
            </a:r>
            <a:r>
              <a:rPr lang="en-US" u="sng" dirty="0"/>
              <a:t>possible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ym typeface="Wingdings"/>
              </a:rPr>
              <a:t>i</a:t>
            </a:r>
            <a:r>
              <a:rPr lang="en-US" dirty="0"/>
              <a:t>t’s all about </a:t>
            </a:r>
            <a:r>
              <a:rPr lang="en-US" b="1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B050"/>
                </a:solidFill>
              </a:rPr>
              <a:t>SPEED</a:t>
            </a:r>
            <a:r>
              <a:rPr lang="en-US" dirty="0"/>
              <a:t>!</a:t>
            </a:r>
          </a:p>
          <a:p>
            <a:r>
              <a:rPr lang="en-US" dirty="0"/>
              <a:t>HPC=Parallel Computing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23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www.green500.org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586503"/>
              </p:ext>
            </p:extLst>
          </p:nvPr>
        </p:nvGraphicFramePr>
        <p:xfrm>
          <a:off x="899592" y="1988840"/>
          <a:ext cx="7459502" cy="27478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33718"/>
                <a:gridCol w="2130578"/>
                <a:gridCol w="1008112"/>
                <a:gridCol w="1635524"/>
                <a:gridCol w="1075785"/>
                <a:gridCol w="10757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Rank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Country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System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MFlops</a:t>
                      </a:r>
                      <a:r>
                        <a:rPr lang="en-US" sz="1200" dirty="0" smtClean="0"/>
                        <a:t>/W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Power</a:t>
                      </a:r>
                      <a:r>
                        <a:rPr lang="en-US" sz="1200" baseline="0" dirty="0" smtClean="0"/>
                        <a:t> (kW)</a:t>
                      </a:r>
                      <a:endParaRPr lang="en-US" sz="1200" dirty="0"/>
                    </a:p>
                  </a:txBody>
                  <a:tcPr/>
                </a:tc>
              </a:tr>
              <a:tr h="4212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 smtClean="0"/>
                        <a:t>NVIDIA Corp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US</a:t>
                      </a:r>
                      <a:r>
                        <a:rPr lang="en-US" sz="1000" baseline="0" dirty="0" smtClean="0"/>
                        <a:t> (probably)</a:t>
                      </a:r>
                      <a:r>
                        <a:rPr lang="en-US" sz="1000" dirty="0" smtClean="0"/>
                        <a:t> 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NVIDIA</a:t>
                      </a:r>
                      <a:r>
                        <a:rPr lang="en-US" sz="1000" baseline="0" dirty="0" smtClean="0"/>
                        <a:t> DGX-1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9462.1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349.5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Swiss National Supercomputing Centre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Switzerland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Cray XC50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7453.5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1312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/>
                        <a:t>Advanced</a:t>
                      </a:r>
                      <a:r>
                        <a:rPr lang="en-US" sz="1000" b="0" baseline="0" dirty="0" smtClean="0"/>
                        <a:t> Centre for </a:t>
                      </a:r>
                      <a:r>
                        <a:rPr lang="en-US" sz="1000" b="0" baseline="0" dirty="0" err="1" smtClean="0"/>
                        <a:t>Compting</a:t>
                      </a:r>
                      <a:r>
                        <a:rPr lang="en-US" sz="1000" b="0" baseline="0" dirty="0" smtClean="0"/>
                        <a:t>, RIKEN</a:t>
                      </a:r>
                      <a:endParaRPr lang="en-US" sz="10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Japan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ZettaSclaer-1.6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6673.8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150.0</a:t>
                      </a:r>
                      <a:endParaRPr lang="en-US" sz="1000" dirty="0"/>
                    </a:p>
                  </a:txBody>
                  <a:tcPr anchor="ctr"/>
                </a:tc>
              </a:tr>
              <a:tr h="33804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National</a:t>
                      </a:r>
                      <a:r>
                        <a:rPr lang="en-US" sz="1000" baseline="0" dirty="0" smtClean="0"/>
                        <a:t> Supercomputing Centre, Wuxi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China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Sunway</a:t>
                      </a:r>
                      <a:r>
                        <a:rPr lang="en-US" sz="1000" baseline="0" dirty="0" smtClean="0"/>
                        <a:t> MPP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6051.3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15371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Fujitsu</a:t>
                      </a:r>
                      <a:r>
                        <a:rPr lang="en-US" sz="1000" baseline="0" dirty="0" smtClean="0"/>
                        <a:t> GmbH</a:t>
                      </a:r>
                      <a:endParaRPr 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Germany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PRIMERGY CX1640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5806.3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77.0</a:t>
                      </a:r>
                      <a:endParaRPr lang="en-US" sz="1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Joint Centre for Advanced</a:t>
                      </a:r>
                      <a:r>
                        <a:rPr lang="en-US" sz="1000" baseline="0" dirty="0" smtClean="0"/>
                        <a:t> High Performance Computing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Japan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PRIMERGY CX1640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4985.7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2718.7</a:t>
                      </a:r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6551" y="1439576"/>
            <a:ext cx="72008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dirty="0"/>
              <a:t>Since 2007; Metric: MFLOPS per Watt, List from </a:t>
            </a:r>
            <a:r>
              <a:rPr lang="en-US" dirty="0" smtClean="0"/>
              <a:t>November 2016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3568" y="5157191"/>
            <a:ext cx="770485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FF9900"/>
              </a:buClr>
              <a:defRPr/>
            </a:pPr>
            <a:r>
              <a:rPr lang="en-US" dirty="0" smtClean="0"/>
              <a:t>You can see that some of the biggest machines are also very energy efficient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258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</a:t>
            </a:r>
            <a:r>
              <a:rPr lang="en-GB" dirty="0" err="1" smtClean="0"/>
              <a:t>ionn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Example: (</a:t>
            </a:r>
            <a:r>
              <a:rPr lang="en-US" sz="2000" dirty="0" err="1"/>
              <a:t>Fionn</a:t>
            </a:r>
            <a:r>
              <a:rPr lang="en-US" sz="2000" dirty="0"/>
              <a:t> ICE X)</a:t>
            </a:r>
          </a:p>
          <a:p>
            <a:pPr lvl="1"/>
            <a:r>
              <a:rPr lang="en-US" sz="2000" dirty="0"/>
              <a:t>320 compute nodes (7680 cores)</a:t>
            </a:r>
          </a:p>
          <a:p>
            <a:pPr lvl="1"/>
            <a:r>
              <a:rPr lang="en-US" sz="2000" dirty="0"/>
              <a:t>2 Intel Ivy Bridge processors, 2 sockets</a:t>
            </a:r>
          </a:p>
          <a:p>
            <a:pPr lvl="1"/>
            <a:r>
              <a:rPr lang="en-US" sz="2000" dirty="0"/>
              <a:t>Clock speed: 2.4 GHz</a:t>
            </a:r>
          </a:p>
          <a:p>
            <a:pPr lvl="1"/>
            <a:r>
              <a:rPr lang="en-US" sz="2000" dirty="0"/>
              <a:t>Each core can perform </a:t>
            </a:r>
            <a:r>
              <a:rPr lang="en-US" sz="2000" dirty="0" smtClean="0"/>
              <a:t>8 Flops </a:t>
            </a:r>
            <a:r>
              <a:rPr lang="en-US" sz="2000" dirty="0"/>
              <a:t>in each clock cycle</a:t>
            </a:r>
          </a:p>
          <a:p>
            <a:pPr marL="457200" lvl="1" indent="0">
              <a:buNone/>
            </a:pPr>
            <a:endParaRPr lang="en-US" sz="1200" dirty="0"/>
          </a:p>
          <a:p>
            <a:pPr marL="57150" indent="0">
              <a:buNone/>
            </a:pPr>
            <a:r>
              <a:rPr lang="en-US" sz="2000" dirty="0"/>
              <a:t>8 FLOPs × 12 cores × 2 sockets × 2.4 GHz x 320 nodes ~ 150 </a:t>
            </a:r>
            <a:r>
              <a:rPr lang="en-US" sz="2000" dirty="0" smtClean="0"/>
              <a:t>TFLOPS</a:t>
            </a:r>
            <a:endParaRPr lang="en-US" sz="2000" dirty="0"/>
          </a:p>
        </p:txBody>
      </p:sp>
      <p:pic>
        <p:nvPicPr>
          <p:cNvPr id="4" name="Picture 3" descr="stok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974233"/>
            <a:ext cx="2586521" cy="20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03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Speedup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Autofit/>
          </a:bodyPr>
          <a:lstStyle/>
          <a:p>
            <a:pPr>
              <a:buFontTx/>
              <a:buNone/>
              <a:defRPr/>
            </a:pPr>
            <a:r>
              <a:rPr lang="en-US" sz="2400" dirty="0">
                <a:solidFill>
                  <a:srgbClr val="00B050"/>
                </a:solidFill>
                <a:ea typeface="ＭＳ Ｐゴシック" charset="0"/>
                <a:cs typeface="ＭＳ Ｐゴシック" charset="0"/>
              </a:rPr>
              <a:t>The goal of speedup is to use P processors </a:t>
            </a:r>
            <a:r>
              <a:rPr lang="en-US" sz="2400" dirty="0" smtClean="0">
                <a:solidFill>
                  <a:srgbClr val="00B050"/>
                </a:solidFill>
                <a:ea typeface="ＭＳ Ｐゴシック" charset="0"/>
                <a:cs typeface="ＭＳ Ｐゴシック" charset="0"/>
              </a:rPr>
              <a:t>to solve a problem </a:t>
            </a:r>
            <a:r>
              <a:rPr lang="en-US" sz="2400" dirty="0">
                <a:solidFill>
                  <a:srgbClr val="00B050"/>
                </a:solidFill>
                <a:ea typeface="ＭＳ Ｐゴシック" charset="0"/>
                <a:cs typeface="ＭＳ Ｐゴシック" charset="0"/>
              </a:rPr>
              <a:t>P times faster</a:t>
            </a:r>
          </a:p>
          <a:p>
            <a:pPr>
              <a:buFontTx/>
              <a:buNone/>
              <a:defRPr/>
            </a:pPr>
            <a:r>
              <a:rPr lang="en-US" sz="2400" dirty="0">
                <a:solidFill>
                  <a:srgbClr val="00B050"/>
                </a:solidFill>
                <a:ea typeface="ＭＳ Ｐゴシック" charset="0"/>
                <a:cs typeface="ＭＳ Ｐゴシック" charset="0"/>
              </a:rPr>
              <a:t>Relative Speedup: </a:t>
            </a:r>
            <a:r>
              <a:rPr lang="en-US" sz="2400" dirty="0"/>
              <a:t>compare the same (parallel) algorithm on one and multi-processor system</a:t>
            </a:r>
            <a:endParaRPr lang="en-US" sz="24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0" indent="0">
              <a:buFont typeface="Arial" charset="0"/>
              <a:buNone/>
              <a:defRPr/>
            </a:pPr>
            <a:endParaRPr lang="en-US" sz="24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sz="24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sz="2400" u="sng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r>
              <a:rPr lang="en-US" sz="2400" dirty="0">
                <a:solidFill>
                  <a:srgbClr val="00B050"/>
                </a:solidFill>
                <a:ea typeface="ＭＳ Ｐゴシック" charset="0"/>
                <a:cs typeface="ＭＳ Ｐゴシック" charset="0"/>
              </a:rPr>
              <a:t>Absolute Speedup: </a:t>
            </a:r>
            <a:r>
              <a:rPr lang="en-US" sz="2400" dirty="0"/>
              <a:t>best sequential algorithm for the one processor system is compared to the best parallel algorithm for the multi-processor system</a:t>
            </a:r>
            <a:endParaRPr lang="en-US" sz="24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 marL="0" indent="0">
              <a:buFont typeface="Arial" charset="0"/>
              <a:buNone/>
              <a:defRPr/>
            </a:pPr>
            <a:endParaRPr lang="en-US" sz="24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endParaRPr lang="en-GB" sz="2400" dirty="0"/>
          </a:p>
        </p:txBody>
      </p:sp>
      <p:pic>
        <p:nvPicPr>
          <p:cNvPr id="4" name="Picture 30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96952"/>
            <a:ext cx="3073400" cy="11098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extLst/>
        </p:spPr>
      </p:pic>
      <p:pic>
        <p:nvPicPr>
          <p:cNvPr id="5" name="Picture 3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124" y="5229200"/>
            <a:ext cx="2846831" cy="9884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34561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Speedup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The execution time depends on what the program does! </a:t>
            </a:r>
          </a:p>
          <a:p>
            <a:pPr marL="0" indent="0">
              <a:lnSpc>
                <a:spcPct val="90000"/>
              </a:lnSpc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parallel program spends time in: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ea typeface="ＭＳ Ｐゴシック" charset="0"/>
              </a:rPr>
              <a:t>Work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ea typeface="ＭＳ Ｐゴシック" charset="0"/>
              </a:rPr>
              <a:t>Synchronization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ea typeface="ＭＳ Ｐゴシック" charset="0"/>
              </a:rPr>
              <a:t>Communication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ea typeface="ＭＳ Ｐゴシック" charset="0"/>
              </a:rPr>
              <a:t>Extra work (overheads)</a:t>
            </a:r>
          </a:p>
          <a:p>
            <a:pPr marL="0" indent="0">
              <a:lnSpc>
                <a:spcPct val="90000"/>
              </a:lnSpc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program implemented for a parallel machine is likely to do </a:t>
            </a:r>
            <a:r>
              <a:rPr lang="en-US" u="sng" dirty="0">
                <a:ea typeface="ＭＳ Ｐゴシック" charset="0"/>
                <a:cs typeface="ＭＳ Ｐゴシック" charset="0"/>
              </a:rPr>
              <a:t>extra work</a:t>
            </a:r>
            <a:r>
              <a:rPr lang="en-US" dirty="0">
                <a:ea typeface="ＭＳ Ｐゴシック" charset="0"/>
                <a:cs typeface="ＭＳ Ｐゴシック" charset="0"/>
              </a:rPr>
              <a:t> (than a sequential program) even when running in a single processor machine!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131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Speedup</a:t>
            </a:r>
            <a:endParaRPr lang="en-GB" dirty="0"/>
          </a:p>
        </p:txBody>
      </p:sp>
      <p:pic>
        <p:nvPicPr>
          <p:cNvPr id="4" name="Picture 1" descr="speedu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62459"/>
            <a:ext cx="5010150" cy="4214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38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 Linear speedup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Sometimes P processors can achieve a speedup &gt; P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usually the result of improving an inferior sequential algorithm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can legitimately occur because of cache and memory effects</a:t>
            </a:r>
            <a:endParaRPr lang="en-IE" sz="2400" dirty="0"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IE" sz="2400" dirty="0">
                <a:ea typeface="ＭＳ Ｐゴシック" charset="0"/>
              </a:rPr>
              <a:t>More processors typically also provide more memory/cache</a:t>
            </a:r>
          </a:p>
          <a:p>
            <a:pPr lvl="1">
              <a:lnSpc>
                <a:spcPct val="90000"/>
              </a:lnSpc>
            </a:pPr>
            <a:r>
              <a:rPr lang="en-IE" sz="2400" dirty="0">
                <a:ea typeface="ＭＳ Ｐゴシック" charset="0"/>
              </a:rPr>
              <a:t>Total computation time decreases due to more page/cache hits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181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Limits to speedup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320480"/>
          </a:xfrm>
        </p:spPr>
        <p:txBody>
          <a:bodyPr>
            <a:normAutofit/>
          </a:bodyPr>
          <a:lstStyle/>
          <a:p>
            <a:pPr marL="29233" indent="0" algn="just">
              <a:lnSpc>
                <a:spcPct val="90000"/>
              </a:lnSpc>
              <a:buNone/>
              <a:defRPr/>
            </a:pPr>
            <a:r>
              <a:rPr lang="en-US" sz="2600" u="sng" dirty="0">
                <a:solidFill>
                  <a:srgbClr val="00B050"/>
                </a:solidFill>
                <a:ea typeface="ＭＳ Ｐゴシック" charset="0"/>
                <a:cs typeface="ＭＳ Ｐゴシック" charset="0"/>
              </a:rPr>
              <a:t>If I use two processors, shouldn’t my program run twice as fast? </a:t>
            </a:r>
            <a:endParaRPr lang="en-US" sz="26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600" dirty="0">
                <a:ea typeface="ＭＳ Ｐゴシック" charset="0"/>
                <a:cs typeface="ＭＳ Ｐゴシック" charset="0"/>
              </a:rPr>
              <a:t>The speedup of a program using multiple processors in parallel computing is limited by the sequential fraction of the program</a:t>
            </a:r>
            <a:r>
              <a:rPr lang="en-US" sz="2600" dirty="0" smtClean="0">
                <a:ea typeface="ＭＳ Ｐゴシック" charset="0"/>
                <a:cs typeface="ＭＳ Ｐゴシック" charset="0"/>
              </a:rPr>
              <a:t>.</a:t>
            </a:r>
            <a:endParaRPr lang="en-US" sz="2600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600" u="sng" dirty="0">
                <a:solidFill>
                  <a:srgbClr val="00B050"/>
                </a:solidFill>
                <a:ea typeface="ＭＳ Ｐゴシック" charset="0"/>
                <a:cs typeface="ＭＳ Ｐゴシック" charset="0"/>
              </a:rPr>
              <a:t>Amdahl's Law</a:t>
            </a:r>
            <a:r>
              <a:rPr lang="en-US" sz="2600" dirty="0">
                <a:solidFill>
                  <a:srgbClr val="00B050"/>
                </a:solidFill>
                <a:ea typeface="ＭＳ Ｐゴシック" charset="0"/>
                <a:cs typeface="ＭＳ Ｐゴシック" charset="0"/>
              </a:rPr>
              <a:t>: 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Let </a:t>
            </a:r>
            <a:r>
              <a:rPr lang="en-US" sz="2600" i="1" dirty="0">
                <a:ea typeface="ＭＳ Ｐゴシック" charset="0"/>
                <a:cs typeface="ＭＳ Ｐゴシック" charset="0"/>
              </a:rPr>
              <a:t>f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 be the fraction of operations in a computation that must be performed sequentially, where 0&lt;=</a:t>
            </a:r>
            <a:r>
              <a:rPr lang="en-US" sz="2600" i="1" dirty="0">
                <a:ea typeface="ＭＳ Ｐゴシック" charset="0"/>
                <a:cs typeface="ＭＳ Ｐゴシック" charset="0"/>
              </a:rPr>
              <a:t>f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&lt;=1. The maximum speedup achievable by a parallel computer with </a:t>
            </a:r>
            <a:r>
              <a:rPr lang="en-US" sz="2600" i="1" dirty="0">
                <a:ea typeface="ＭＳ Ｐゴシック" charset="0"/>
                <a:cs typeface="ＭＳ Ｐゴシック" charset="0"/>
              </a:rPr>
              <a:t>p</a:t>
            </a:r>
            <a:r>
              <a:rPr lang="en-US" sz="2600" dirty="0">
                <a:ea typeface="ＭＳ Ｐゴシック" charset="0"/>
                <a:cs typeface="ＭＳ Ｐゴシック" charset="0"/>
              </a:rPr>
              <a:t> processor:</a:t>
            </a:r>
          </a:p>
          <a:p>
            <a:pPr marL="0" indent="0">
              <a:buNone/>
            </a:pPr>
            <a:endParaRPr lang="en-GB" sz="2600" dirty="0"/>
          </a:p>
        </p:txBody>
      </p:sp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51" y="4844504"/>
            <a:ext cx="4575629" cy="1320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90999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Amdahl’s Law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412774"/>
            <a:ext cx="4320483" cy="3240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011" y="2996952"/>
            <a:ext cx="4296477" cy="32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Limits to speedup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Serial sections limit the parallel performance</a:t>
            </a:r>
          </a:p>
          <a:p>
            <a:pPr>
              <a:lnSpc>
                <a:spcPct val="90000"/>
              </a:lnSpc>
              <a:defRPr/>
            </a:pPr>
            <a:endParaRPr lang="en-IE" sz="1100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Parallel Overhead: the time required to coordinate parallel tasks and communicate information between </a:t>
            </a:r>
            <a:r>
              <a:rPr lang="en-US" sz="2800" dirty="0" smtClean="0">
                <a:ea typeface="ＭＳ Ｐゴシック" charset="0"/>
                <a:cs typeface="ＭＳ Ｐゴシック" charset="0"/>
              </a:rPr>
              <a:t>processors</a:t>
            </a:r>
            <a:endParaRPr lang="en-US" sz="2800" dirty="0">
              <a:ea typeface="ＭＳ Ｐゴシック" charset="0"/>
              <a:cs typeface="ＭＳ Ｐゴシック" charset="0"/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cost of starting a thread or process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cost of communicating shared data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cost of synchronizing</a:t>
            </a:r>
          </a:p>
          <a:p>
            <a:pPr lvl="1" algn="just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</a:rPr>
              <a:t>cost of extra (redundant) </a:t>
            </a:r>
            <a:r>
              <a:rPr lang="en-US" sz="2400" dirty="0" smtClean="0">
                <a:ea typeface="ＭＳ Ｐゴシック" charset="0"/>
              </a:rPr>
              <a:t>computation</a:t>
            </a:r>
          </a:p>
          <a:p>
            <a:pPr marL="457200" lvl="1" indent="0" algn="just">
              <a:lnSpc>
                <a:spcPct val="80000"/>
              </a:lnSpc>
              <a:buNone/>
              <a:defRPr/>
            </a:pPr>
            <a:endParaRPr lang="en-US" sz="2400" dirty="0">
              <a:ea typeface="ＭＳ Ｐゴシック" charset="0"/>
            </a:endParaRPr>
          </a:p>
          <a:p>
            <a:pPr marL="457200" lvl="1" indent="0" algn="just">
              <a:lnSpc>
                <a:spcPct val="80000"/>
              </a:lnSpc>
              <a:buNone/>
              <a:defRPr/>
            </a:pPr>
            <a:r>
              <a:rPr lang="en-GB" sz="2400" i="1" dirty="0"/>
              <a:t>…the effort expended on achieving high parallel processing rates is wasted unless it is accompanied by achievements in sequential processing rates of very nearly the same magnitude.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/>
              <a:t>— Gene Amdahl</a:t>
            </a:r>
            <a:endParaRPr lang="en-US" sz="2400" dirty="0">
              <a:ea typeface="ＭＳ Ｐゴシック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71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Efficiency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2692895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how well-utilized the processors are in solving the problem, compared to how much effort is wasted in communication and synchronization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E(p)&lt;=1</a:t>
            </a:r>
          </a:p>
          <a:p>
            <a:pPr>
              <a:spcBef>
                <a:spcPct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E(p)=1 if there is linear speedup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794008"/>
            <a:ext cx="2726928" cy="983420"/>
          </a:xfrm>
          <a:prstGeom prst="rect">
            <a:avLst/>
          </a:prstGeom>
          <a:solidFill>
            <a:schemeClr val="accent3">
              <a:lumMod val="20000"/>
              <a:lumOff val="80000"/>
              <a:alpha val="98000"/>
            </a:schemeClr>
          </a:solidFill>
          <a:ln>
            <a:noFill/>
          </a:ln>
          <a:effectLst/>
          <a:extLst/>
        </p:spPr>
      </p:pic>
      <p:pic>
        <p:nvPicPr>
          <p:cNvPr id="5" name="Picture 2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941168"/>
            <a:ext cx="2743078" cy="1069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93777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HPC?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HPC </a:t>
            </a:r>
            <a:r>
              <a:rPr lang="ga-IE" sz="2400" dirty="0"/>
              <a:t>can benefit </a:t>
            </a:r>
            <a:r>
              <a:rPr lang="en-GB" sz="2400" dirty="0" smtClean="0"/>
              <a:t>those </a:t>
            </a:r>
            <a:r>
              <a:rPr lang="ga-IE" sz="2400" dirty="0" smtClean="0"/>
              <a:t>who </a:t>
            </a:r>
            <a:r>
              <a:rPr lang="ga-IE" sz="2400" dirty="0"/>
              <a:t>wish to </a:t>
            </a:r>
          </a:p>
          <a:p>
            <a:pPr lvl="1"/>
            <a:r>
              <a:rPr lang="ga-IE" sz="2200" dirty="0"/>
              <a:t>carry out huge amounts of repetitive calculations on large amounts of data	</a:t>
            </a:r>
          </a:p>
          <a:p>
            <a:pPr lvl="1"/>
            <a:r>
              <a:rPr lang="ga-IE" sz="2400" dirty="0"/>
              <a:t>obtain valid results in a reasonable </a:t>
            </a:r>
            <a:r>
              <a:rPr lang="ga-IE" sz="2400" dirty="0" smtClean="0"/>
              <a:t>time</a:t>
            </a:r>
            <a:endParaRPr lang="ga-IE" sz="2400" dirty="0"/>
          </a:p>
          <a:p>
            <a:r>
              <a:rPr lang="en-US" sz="2400" dirty="0"/>
              <a:t>HPC supplements traditional scientific and engineering methods </a:t>
            </a:r>
            <a:r>
              <a:rPr lang="en-GB" sz="2400" dirty="0"/>
              <a:t>by carrying out numerical calculations on real phenomena and/or experiments</a:t>
            </a:r>
            <a:r>
              <a:rPr lang="ga-IE" sz="2400" dirty="0"/>
              <a:t> that ar</a:t>
            </a:r>
            <a:r>
              <a:rPr lang="en-GB" sz="2400" dirty="0"/>
              <a:t>e expensive or too dangerous to perform in </a:t>
            </a:r>
            <a:r>
              <a:rPr lang="en-GB" sz="2400" dirty="0" smtClean="0"/>
              <a:t>lab</a:t>
            </a:r>
          </a:p>
          <a:p>
            <a:pPr marL="0" indent="0">
              <a:buNone/>
            </a:pPr>
            <a:endParaRPr lang="ga-IE" sz="24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19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Efficiency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5" y="1628800"/>
            <a:ext cx="547260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7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Gustafson-</a:t>
            </a:r>
            <a:r>
              <a:rPr lang="en-GB" dirty="0" err="1" smtClean="0"/>
              <a:t>Barsis</a:t>
            </a:r>
            <a:r>
              <a:rPr lang="en-GB" dirty="0" smtClean="0"/>
              <a:t>’ Law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79512" y="10527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i="1" dirty="0"/>
              <a:t>…speedup should be measured by scaling the problem to the number of processors, not by fixing the problem size.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— John Gustafson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7904" y="1949514"/>
            <a:ext cx="41044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200" dirty="0" smtClean="0"/>
              <a:t>S(</a:t>
            </a:r>
            <a:r>
              <a:rPr lang="en-GB" sz="3200" dirty="0" err="1" smtClean="0"/>
              <a:t>f,p</a:t>
            </a:r>
            <a:r>
              <a:rPr lang="en-GB" sz="3200" dirty="0" smtClean="0"/>
              <a:t>)=f+(1-f)p</a:t>
            </a:r>
            <a:endParaRPr lang="en-GB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40" y="2688179"/>
            <a:ext cx="4663197" cy="3497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64904"/>
            <a:ext cx="3963468" cy="29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4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sz="2200" dirty="0">
                <a:ea typeface="ＭＳ Ｐゴシック" charset="0"/>
                <a:cs typeface="ＭＳ Ｐゴシック" charset="0"/>
              </a:rPr>
              <a:t>The performance when the size of the problem or the number of processors changed.</a:t>
            </a:r>
          </a:p>
          <a:p>
            <a:pPr>
              <a:spcBef>
                <a:spcPct val="0"/>
              </a:spcBef>
            </a:pPr>
            <a:endParaRPr lang="en-US" sz="2200" dirty="0"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US" sz="2200" dirty="0">
                <a:ea typeface="ＭＳ Ｐゴシック" charset="0"/>
                <a:cs typeface="ＭＳ Ｐゴシック" charset="0"/>
              </a:rPr>
              <a:t>Assume a problem of size N using P processors takes time T</a:t>
            </a:r>
          </a:p>
          <a:p>
            <a:pPr marL="0" indent="0">
              <a:spcBef>
                <a:spcPct val="0"/>
              </a:spcBef>
              <a:buNone/>
            </a:pPr>
            <a:endParaRPr lang="en-US" sz="2200" dirty="0">
              <a:ea typeface="ＭＳ Ｐゴシック" charset="0"/>
              <a:cs typeface="ＭＳ Ｐゴシック" charset="0"/>
            </a:endParaRPr>
          </a:p>
          <a:p>
            <a:pPr lvl="1">
              <a:spcBef>
                <a:spcPct val="0"/>
              </a:spcBef>
            </a:pPr>
            <a:r>
              <a:rPr lang="en-US" sz="2200" dirty="0">
                <a:solidFill>
                  <a:srgbClr val="00B050"/>
                </a:solidFill>
                <a:ea typeface="ＭＳ Ｐゴシック" charset="0"/>
                <a:cs typeface="ＭＳ Ｐゴシック" charset="0"/>
              </a:rPr>
              <a:t>Strong Scaling</a:t>
            </a:r>
            <a:r>
              <a:rPr lang="en-US" sz="2200" dirty="0">
                <a:ea typeface="ＭＳ Ｐゴシック" charset="0"/>
                <a:cs typeface="ＭＳ Ｐゴシック" charset="0"/>
              </a:rPr>
              <a:t>: As N remains fixed, </a:t>
            </a:r>
            <a:r>
              <a:rPr lang="en-US" sz="2200" dirty="0" err="1">
                <a:ea typeface="ＭＳ Ｐゴシック" charset="0"/>
                <a:cs typeface="ＭＳ Ｐゴシック" charset="0"/>
              </a:rPr>
              <a:t>kP</a:t>
            </a:r>
            <a:r>
              <a:rPr lang="en-US" sz="2200" dirty="0">
                <a:ea typeface="ＭＳ Ｐゴシック" charset="0"/>
                <a:cs typeface="ＭＳ Ｐゴシック" charset="0"/>
              </a:rPr>
              <a:t> processors solve the problem in T/k time.</a:t>
            </a:r>
          </a:p>
          <a:p>
            <a:pPr>
              <a:spcBef>
                <a:spcPct val="0"/>
              </a:spcBef>
            </a:pPr>
            <a:endParaRPr lang="en-US" sz="2200" dirty="0">
              <a:ea typeface="ＭＳ Ｐゴシック" charset="0"/>
              <a:cs typeface="ＭＳ Ｐゴシック" charset="0"/>
            </a:endParaRPr>
          </a:p>
          <a:p>
            <a:pPr lvl="1">
              <a:spcBef>
                <a:spcPct val="0"/>
              </a:spcBef>
            </a:pPr>
            <a:r>
              <a:rPr lang="en-US" sz="2200" dirty="0" smtClean="0">
                <a:solidFill>
                  <a:srgbClr val="00B050"/>
                </a:solidFill>
                <a:ea typeface="ＭＳ Ｐゴシック" charset="0"/>
                <a:cs typeface="ＭＳ Ｐゴシック" charset="0"/>
              </a:rPr>
              <a:t>Weak </a:t>
            </a:r>
            <a:r>
              <a:rPr lang="en-US" sz="2200" dirty="0">
                <a:solidFill>
                  <a:srgbClr val="00B050"/>
                </a:solidFill>
                <a:ea typeface="ＭＳ Ｐゴシック" charset="0"/>
                <a:cs typeface="ＭＳ Ｐゴシック" charset="0"/>
              </a:rPr>
              <a:t>Scaling</a:t>
            </a:r>
            <a:r>
              <a:rPr lang="en-US" sz="2200" dirty="0">
                <a:ea typeface="ＭＳ Ｐゴシック" charset="0"/>
                <a:cs typeface="ＭＳ Ｐゴシック" charset="0"/>
              </a:rPr>
              <a:t>: For a problem of size </a:t>
            </a:r>
            <a:r>
              <a:rPr lang="en-US" sz="2200" dirty="0" err="1">
                <a:ea typeface="ＭＳ Ｐゴシック" charset="0"/>
                <a:cs typeface="ＭＳ Ｐゴシック" charset="0"/>
              </a:rPr>
              <a:t>kN</a:t>
            </a:r>
            <a:r>
              <a:rPr lang="en-US" sz="2200" dirty="0">
                <a:ea typeface="ＭＳ Ｐゴシック" charset="0"/>
                <a:cs typeface="ＭＳ Ｐゴシック" charset="0"/>
              </a:rPr>
              <a:t>, </a:t>
            </a:r>
            <a:r>
              <a:rPr lang="en-US" sz="2200" dirty="0" err="1">
                <a:ea typeface="ＭＳ Ｐゴシック" charset="0"/>
                <a:cs typeface="ＭＳ Ｐゴシック" charset="0"/>
              </a:rPr>
              <a:t>kP</a:t>
            </a:r>
            <a:r>
              <a:rPr lang="en-US" sz="2200" dirty="0">
                <a:ea typeface="ＭＳ Ｐゴシック" charset="0"/>
                <a:cs typeface="ＭＳ Ｐゴシック" charset="0"/>
              </a:rPr>
              <a:t> processors </a:t>
            </a:r>
            <a:r>
              <a:rPr lang="en-US" sz="2200" dirty="0" smtClean="0">
                <a:ea typeface="ＭＳ Ｐゴシック" charset="0"/>
                <a:cs typeface="ＭＳ Ｐゴシック" charset="0"/>
              </a:rPr>
              <a:t>solve </a:t>
            </a:r>
            <a:r>
              <a:rPr lang="en-US" sz="2200" dirty="0">
                <a:ea typeface="ＭＳ Ｐゴシック" charset="0"/>
                <a:cs typeface="ＭＳ Ｐゴシック" charset="0"/>
              </a:rPr>
              <a:t>the problem in time T.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2000" dirty="0"/>
              <a:t>http://goo.gl/Z5QxSn</a:t>
            </a:r>
          </a:p>
        </p:txBody>
      </p:sp>
    </p:spTree>
    <p:extLst>
      <p:ext uri="{BB962C8B-B14F-4D97-AF65-F5344CB8AC3E}">
        <p14:creationId xmlns:p14="http://schemas.microsoft.com/office/powerpoint/2010/main" val="48096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Communication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609600" indent="-609600">
              <a:lnSpc>
                <a:spcPct val="90000"/>
              </a:lnSpc>
              <a:buFontTx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some problems, increasing the number of processors will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:</a:t>
            </a:r>
            <a:endParaRPr lang="en-US" sz="2800" dirty="0" smtClean="0">
              <a:ea typeface="ＭＳ Ｐゴシック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2800" dirty="0" smtClean="0">
                <a:ea typeface="ＭＳ Ｐゴシック" charset="0"/>
              </a:rPr>
              <a:t>Decrease </a:t>
            </a:r>
            <a:r>
              <a:rPr lang="en-US" sz="2800" dirty="0">
                <a:ea typeface="ＭＳ Ｐゴシック" charset="0"/>
              </a:rPr>
              <a:t>execution time attributable to computation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ea typeface="ＭＳ Ｐゴシック" charset="0"/>
              </a:rPr>
              <a:t>May increase execution time attributable to communication </a:t>
            </a:r>
          </a:p>
          <a:p>
            <a:pPr marL="609600" indent="-609600">
              <a:lnSpc>
                <a:spcPct val="90000"/>
              </a:lnSpc>
              <a:buFontTx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609600" indent="-609600">
              <a:lnSpc>
                <a:spcPct val="90000"/>
              </a:lnSpc>
              <a:buFontTx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Time required for communication is dependent upon system communication bandwidth parameters.</a:t>
            </a:r>
            <a:endParaRPr lang="en-US" dirty="0">
              <a:ea typeface="ＭＳ Ｐゴシック" charset="0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The time (T) required to send W words between any two processors is given by:</a:t>
            </a:r>
          </a:p>
          <a:p>
            <a:pPr marL="609600" indent="-609600">
              <a:lnSpc>
                <a:spcPct val="90000"/>
              </a:lnSpc>
              <a:buFontTx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609600" indent="-609600">
              <a:lnSpc>
                <a:spcPct val="90000"/>
              </a:lnSpc>
              <a:buFontTx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609600" indent="-609600">
              <a:lnSpc>
                <a:spcPct val="90000"/>
              </a:lnSpc>
              <a:buFontTx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L = Latency: the fastest time in which a single byte can be sent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B = Bandwidth: how much data can be sent per unit time</a:t>
            </a:r>
          </a:p>
          <a:p>
            <a:endParaRPr lang="en-GB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633" y="4000499"/>
            <a:ext cx="2254826" cy="9186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59556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Parallel performance factors</a:t>
            </a:r>
            <a:endParaRPr lang="en-GB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56458135"/>
              </p:ext>
            </p:extLst>
          </p:nvPr>
        </p:nvGraphicFramePr>
        <p:xfrm>
          <a:off x="1470992" y="1414908"/>
          <a:ext cx="6629400" cy="4462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8952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is High Performance Computing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Fundamentals of Computer &amp; HPC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Architectures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Performance</a:t>
            </a:r>
          </a:p>
          <a:p>
            <a:r>
              <a:rPr lang="en-US" dirty="0"/>
              <a:t>Parallel Programming Paradigms 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Practical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1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</a:t>
            </a:r>
            <a:r>
              <a:rPr lang="en-GB" dirty="0" smtClean="0"/>
              <a:t>Parallelisation?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Parallelism means doing multiple things at the same time </a:t>
            </a:r>
          </a:p>
          <a:p>
            <a:pPr marL="609600" indent="-609600">
              <a:buFontTx/>
              <a:buNone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  <a:sym typeface="Wingdings" charset="0"/>
              </a:rPr>
              <a:t>	 </a:t>
            </a:r>
            <a:r>
              <a:rPr lang="en-US" sz="2400" dirty="0">
                <a:solidFill>
                  <a:srgbClr val="00B050"/>
                </a:solidFill>
                <a:ea typeface="ＭＳ Ｐゴシック" charset="0"/>
                <a:cs typeface="ＭＳ Ｐゴシック" charset="0"/>
                <a:sym typeface="Wingdings" charset="0"/>
              </a:rPr>
              <a:t>y</a:t>
            </a:r>
            <a:r>
              <a:rPr lang="en-US" sz="2400" dirty="0">
                <a:solidFill>
                  <a:srgbClr val="00B050"/>
                </a:solidFill>
                <a:ea typeface="ＭＳ Ｐゴシック" charset="0"/>
              </a:rPr>
              <a:t>ou can get more work done in the same time.</a:t>
            </a:r>
          </a:p>
          <a:p>
            <a:endParaRPr lang="en-GB" dirty="0"/>
          </a:p>
        </p:txBody>
      </p:sp>
      <p:pic>
        <p:nvPicPr>
          <p:cNvPr id="4" name="Picture 1" descr="fish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4" y="2895600"/>
            <a:ext cx="5045075" cy="2432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01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Serial </a:t>
            </a:r>
            <a:r>
              <a:rPr lang="en-GB" dirty="0" err="1" smtClean="0"/>
              <a:t>vs</a:t>
            </a:r>
            <a:r>
              <a:rPr lang="en-GB" dirty="0" smtClean="0"/>
              <a:t> parallel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Serial (Sequential) Programming: Problem is broken into a discrete series of instructions. They are executed one after another.</a:t>
            </a:r>
          </a:p>
          <a:p>
            <a:pPr>
              <a:defRPr/>
            </a:pPr>
            <a:r>
              <a:rPr lang="en-US" dirty="0"/>
              <a:t>Parallel Programming: Problem is broken into discrete parts. Each part is broken into a series of instructions. Instructions are executed simultaneously on different CPUs but one after another within one CPU.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best serial code </a:t>
            </a:r>
            <a:r>
              <a:rPr lang="en-US" dirty="0"/>
              <a:t>and decide if it requires parallelization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934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Parallelism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u="sng" dirty="0"/>
              <a:t>Data Parallelism: </a:t>
            </a:r>
            <a:r>
              <a:rPr lang="en-US" dirty="0"/>
              <a:t>Independent tasks applying the same operation to different elements of a data set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u="sng" dirty="0"/>
              <a:t>Functional (Task) Parallelism: </a:t>
            </a:r>
            <a:r>
              <a:rPr lang="en-US" dirty="0"/>
              <a:t>Independent tasks applying different operations to different data elements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sz="700" dirty="0"/>
          </a:p>
          <a:p>
            <a:pPr>
              <a:defRPr/>
            </a:pPr>
            <a:r>
              <a:rPr lang="en-US" u="sng" dirty="0"/>
              <a:t>Pipelining: </a:t>
            </a:r>
            <a:r>
              <a:rPr lang="en-US" dirty="0"/>
              <a:t>A set of data processing elements connected in series. The output of one is the input of the next</a:t>
            </a:r>
          </a:p>
          <a:p>
            <a:pPr>
              <a:defRPr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486150" y="2420888"/>
            <a:ext cx="2362200" cy="463846"/>
          </a:xfrm>
          <a:prstGeom prst="rect">
            <a:avLst/>
          </a:prstGeom>
          <a:solidFill>
            <a:srgbClr val="CCE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l">
              <a:defRPr/>
            </a:pPr>
            <a:r>
              <a:rPr lang="en-US" sz="1200" b="0" dirty="0" smtClean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from </a:t>
            </a:r>
            <a:r>
              <a:rPr lang="en-US" sz="1200" b="0" dirty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i=0 to i=99</a:t>
            </a:r>
          </a:p>
          <a:p>
            <a:pPr algn="l">
              <a:defRPr/>
            </a:pPr>
            <a:r>
              <a:rPr lang="en-US" sz="1200" b="0" dirty="0" smtClean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   c</a:t>
            </a:r>
            <a:r>
              <a:rPr lang="en-US" sz="1200" b="0" dirty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i</a:t>
            </a:r>
            <a:r>
              <a:rPr lang="en-US" sz="1200" b="0" dirty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]=a[</a:t>
            </a:r>
            <a:r>
              <a:rPr lang="en-US" sz="1200" b="0" dirty="0" err="1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i</a:t>
            </a:r>
            <a:r>
              <a:rPr lang="en-US" sz="1200" b="0" dirty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]+b[</a:t>
            </a:r>
            <a:r>
              <a:rPr lang="en-US" sz="1200" b="0" dirty="0" err="1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i</a:t>
            </a:r>
            <a:r>
              <a:rPr lang="en-US" sz="1200" b="0" dirty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]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486150" y="3867556"/>
            <a:ext cx="2362200" cy="648512"/>
          </a:xfrm>
          <a:prstGeom prst="rect">
            <a:avLst/>
          </a:prstGeom>
          <a:solidFill>
            <a:srgbClr val="CCE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Calculate a and </a:t>
            </a:r>
            <a:r>
              <a:rPr lang="en-US" sz="1200" b="0" dirty="0" smtClean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b</a:t>
            </a:r>
          </a:p>
          <a:p>
            <a:pPr algn="l">
              <a:defRPr/>
            </a:pPr>
            <a:r>
              <a:rPr lang="en-US" sz="1200" b="0" dirty="0" smtClean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   x=(</a:t>
            </a:r>
            <a:r>
              <a:rPr lang="en-US" sz="1200" b="0" dirty="0" err="1" smtClean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a+b</a:t>
            </a:r>
            <a:r>
              <a:rPr lang="en-US" sz="1200" b="0" dirty="0" smtClean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)/2</a:t>
            </a:r>
          </a:p>
          <a:p>
            <a:pPr algn="l">
              <a:defRPr/>
            </a:pPr>
            <a:r>
              <a:rPr lang="en-US" sz="1200" b="0" dirty="0" smtClean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   y</a:t>
            </a:r>
            <a:r>
              <a:rPr lang="en-US" sz="1200" b="0" dirty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=(a-b)/2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486150" y="5404808"/>
            <a:ext cx="2362200" cy="648512"/>
          </a:xfrm>
          <a:prstGeom prst="rect">
            <a:avLst/>
          </a:prstGeom>
          <a:solidFill>
            <a:srgbClr val="CCE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a[0]=temp</a:t>
            </a:r>
          </a:p>
          <a:p>
            <a:pPr algn="l">
              <a:defRPr/>
            </a:pPr>
            <a:r>
              <a:rPr lang="en-US" sz="1200" b="0" dirty="0" smtClean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from </a:t>
            </a:r>
            <a:r>
              <a:rPr lang="en-US" sz="1200" b="0" dirty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i=1 to i=n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   a[</a:t>
            </a:r>
            <a:r>
              <a:rPr lang="en-US" sz="1200" b="0" dirty="0" err="1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i</a:t>
            </a:r>
            <a:r>
              <a:rPr lang="en-US" sz="1200" b="0" dirty="0">
                <a:solidFill>
                  <a:srgbClr val="000000"/>
                </a:solidFill>
                <a:latin typeface="Bitstream Vera Sans Mono" pitchFamily="49" charset="0"/>
                <a:cs typeface="Courier"/>
              </a:rPr>
              <a:t>]=a[i-1]+temp</a:t>
            </a:r>
          </a:p>
        </p:txBody>
      </p:sp>
    </p:spTree>
    <p:extLst>
      <p:ext uri="{BB962C8B-B14F-4D97-AF65-F5344CB8AC3E}">
        <p14:creationId xmlns:p14="http://schemas.microsoft.com/office/powerpoint/2010/main" val="356656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Idea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043608" y="137212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Parallel processing</a:t>
            </a:r>
            <a:endParaRPr lang="en-GB" dirty="0"/>
          </a:p>
        </p:txBody>
      </p:sp>
      <p:grpSp>
        <p:nvGrpSpPr>
          <p:cNvPr id="29" name="Group 28"/>
          <p:cNvGrpSpPr/>
          <p:nvPr/>
        </p:nvGrpSpPr>
        <p:grpSpPr>
          <a:xfrm>
            <a:off x="1151620" y="2051556"/>
            <a:ext cx="2664296" cy="2097524"/>
            <a:chOff x="1151620" y="2051556"/>
            <a:chExt cx="2664296" cy="2097524"/>
          </a:xfrm>
        </p:grpSpPr>
        <p:grpSp>
          <p:nvGrpSpPr>
            <p:cNvPr id="24" name="Group 23"/>
            <p:cNvGrpSpPr/>
            <p:nvPr/>
          </p:nvGrpSpPr>
          <p:grpSpPr>
            <a:xfrm>
              <a:off x="1151620" y="2483604"/>
              <a:ext cx="2376264" cy="1665476"/>
              <a:chOff x="611560" y="4427820"/>
              <a:chExt cx="2376264" cy="1665476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259632" y="4869160"/>
                <a:ext cx="432048" cy="2880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b1</a:t>
                </a:r>
                <a:endParaRPr lang="en-GB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259632" y="5301208"/>
                <a:ext cx="432048" cy="2880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c1</a:t>
                </a:r>
                <a:endParaRPr lang="en-GB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59632" y="4437112"/>
                <a:ext cx="432048" cy="2880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a1</a:t>
                </a:r>
                <a:endParaRPr lang="en-GB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59632" y="5805264"/>
                <a:ext cx="432048" cy="2880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d1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691680" y="4869160"/>
                <a:ext cx="432048" cy="2880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b2</a:t>
                </a:r>
                <a:endParaRPr lang="en-GB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691680" y="5301208"/>
                <a:ext cx="432048" cy="2880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c2</a:t>
                </a:r>
                <a:endParaRPr lang="en-GB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91680" y="4437112"/>
                <a:ext cx="432048" cy="2880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a2</a:t>
                </a:r>
                <a:endParaRPr lang="en-GB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691680" y="5805264"/>
                <a:ext cx="432048" cy="2880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d2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23728" y="4869160"/>
                <a:ext cx="432048" cy="28803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b3</a:t>
                </a:r>
                <a:endParaRPr lang="en-GB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123728" y="5301208"/>
                <a:ext cx="432048" cy="28803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c3</a:t>
                </a:r>
                <a:endParaRPr lang="en-GB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123728" y="4437112"/>
                <a:ext cx="432048" cy="28803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a3</a:t>
                </a:r>
                <a:endParaRPr lang="en-GB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123728" y="5805264"/>
                <a:ext cx="432048" cy="28803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d3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555776" y="4869160"/>
                <a:ext cx="432048" cy="2880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b4</a:t>
                </a:r>
                <a:endParaRPr lang="en-GB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55776" y="5301208"/>
                <a:ext cx="432048" cy="2880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c4</a:t>
                </a:r>
                <a:endParaRPr lang="en-GB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555776" y="4437112"/>
                <a:ext cx="432048" cy="2880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a4</a:t>
                </a:r>
                <a:endParaRPr lang="en-GB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555776" y="5805264"/>
                <a:ext cx="432048" cy="2880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d4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11560" y="4427820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P1</a:t>
                </a:r>
                <a:endParaRPr lang="en-GB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11560" y="4787860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P2</a:t>
                </a:r>
                <a:endParaRPr lang="en-GB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1560" y="5229200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P3</a:t>
                </a:r>
                <a:endParaRPr lang="en-GB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1560" y="5723964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P4</a:t>
                </a:r>
                <a:endParaRPr lang="en-GB" dirty="0"/>
              </a:p>
            </p:txBody>
          </p:sp>
        </p:grpSp>
        <p:cxnSp>
          <p:nvCxnSpPr>
            <p:cNvPr id="27" name="Straight Arrow Connector 26"/>
            <p:cNvCxnSpPr/>
            <p:nvPr/>
          </p:nvCxnSpPr>
          <p:spPr>
            <a:xfrm>
              <a:off x="1475656" y="2204864"/>
              <a:ext cx="12961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771800" y="2051556"/>
              <a:ext cx="104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time</a:t>
              </a:r>
              <a:endParaRPr lang="en-GB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99592" y="450912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Less inter-process communication</a:t>
            </a:r>
          </a:p>
          <a:p>
            <a:r>
              <a:rPr lang="en-GB" dirty="0" smtClean="0"/>
              <a:t>Complicated processor hardware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2231740" y="5373216"/>
            <a:ext cx="493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Colours: different types of operations performed</a:t>
            </a:r>
          </a:p>
          <a:p>
            <a:r>
              <a:rPr lang="en-GB" dirty="0"/>
              <a:t>a</a:t>
            </a:r>
            <a:r>
              <a:rPr lang="en-GB" dirty="0" smtClean="0"/>
              <a:t>, b, c, d: different data streams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4680064" y="137212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Pipelined processing</a:t>
            </a:r>
            <a:endParaRPr lang="en-GB" dirty="0"/>
          </a:p>
        </p:txBody>
      </p:sp>
      <p:grpSp>
        <p:nvGrpSpPr>
          <p:cNvPr id="58" name="Group 57"/>
          <p:cNvGrpSpPr/>
          <p:nvPr/>
        </p:nvGrpSpPr>
        <p:grpSpPr>
          <a:xfrm>
            <a:off x="4788024" y="2020198"/>
            <a:ext cx="3672408" cy="2097524"/>
            <a:chOff x="4788024" y="2020198"/>
            <a:chExt cx="3672408" cy="2097524"/>
          </a:xfrm>
        </p:grpSpPr>
        <p:sp>
          <p:nvSpPr>
            <p:cNvPr id="38" name="Rectangle 37"/>
            <p:cNvSpPr/>
            <p:nvPr/>
          </p:nvSpPr>
          <p:spPr>
            <a:xfrm>
              <a:off x="5868144" y="2893586"/>
              <a:ext cx="432048" cy="2880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a2</a:t>
              </a:r>
              <a:endParaRPr lang="en-GB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300192" y="3325634"/>
              <a:ext cx="432048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a</a:t>
              </a:r>
              <a:r>
                <a:rPr lang="en-GB" dirty="0">
                  <a:solidFill>
                    <a:schemeClr val="tx1"/>
                  </a:solidFill>
                </a:rPr>
                <a:t>3</a:t>
              </a:r>
              <a:endParaRPr lang="en-GB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436096" y="2461538"/>
              <a:ext cx="432048" cy="2880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a1</a:t>
              </a:r>
              <a:endParaRPr lang="en-GB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32240" y="3829690"/>
              <a:ext cx="432048" cy="2880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a</a:t>
              </a:r>
              <a:r>
                <a:rPr lang="en-GB" dirty="0" smtClean="0">
                  <a:solidFill>
                    <a:schemeClr val="tx1"/>
                  </a:solidFill>
                </a:rPr>
                <a:t>4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300192" y="2893586"/>
              <a:ext cx="432048" cy="2880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b2</a:t>
              </a:r>
              <a:endParaRPr lang="en-GB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732240" y="3325634"/>
              <a:ext cx="432048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b3</a:t>
              </a:r>
              <a:endParaRPr lang="en-GB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68144" y="2461538"/>
              <a:ext cx="432048" cy="2880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b1</a:t>
              </a:r>
              <a:endParaRPr lang="en-GB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164288" y="3829690"/>
              <a:ext cx="432048" cy="2880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b4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732240" y="2893586"/>
              <a:ext cx="432048" cy="2880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c2</a:t>
              </a:r>
              <a:endParaRPr lang="en-GB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164288" y="3325634"/>
              <a:ext cx="432048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c3</a:t>
              </a:r>
              <a:endParaRPr lang="en-GB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300192" y="2461538"/>
              <a:ext cx="432048" cy="2880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c1</a:t>
              </a:r>
              <a:endParaRPr lang="en-GB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96336" y="3829690"/>
              <a:ext cx="432048" cy="2880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c4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64288" y="2893586"/>
              <a:ext cx="432048" cy="2880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d2</a:t>
              </a:r>
              <a:endParaRPr lang="en-GB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596336" y="3325634"/>
              <a:ext cx="432048" cy="288032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d3</a:t>
              </a:r>
              <a:endParaRPr lang="en-GB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732240" y="2461538"/>
              <a:ext cx="432048" cy="2880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d1</a:t>
              </a:r>
              <a:endParaRPr lang="en-GB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028384" y="3829690"/>
              <a:ext cx="432048" cy="2880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d4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788024" y="245224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P1</a:t>
              </a:r>
              <a:endParaRPr lang="en-GB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81228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P2</a:t>
              </a:r>
              <a:endParaRPr lang="en-GB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788024" y="325362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P3</a:t>
              </a:r>
              <a:endParaRPr lang="en-GB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788024" y="374839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P4</a:t>
              </a:r>
              <a:endParaRPr lang="en-GB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5112060" y="2173506"/>
              <a:ext cx="12961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408204" y="2020198"/>
              <a:ext cx="104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time</a:t>
              </a:r>
              <a:endParaRPr lang="en-GB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932040" y="450912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More inter-process communication</a:t>
            </a:r>
          </a:p>
          <a:p>
            <a:r>
              <a:rPr lang="en-GB" dirty="0" smtClean="0"/>
              <a:t>Simpler processor hardware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821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HPC?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800" dirty="0"/>
              <a:t>… </a:t>
            </a:r>
            <a:r>
              <a:rPr lang="en-US" sz="2400" dirty="0"/>
              <a:t>too </a:t>
            </a:r>
            <a:r>
              <a:rPr lang="en-US" sz="2400" b="1" dirty="0">
                <a:solidFill>
                  <a:srgbClr val="00B050"/>
                </a:solidFill>
              </a:rPr>
              <a:t>EXPENSIVE</a:t>
            </a:r>
          </a:p>
          <a:p>
            <a:pPr lvl="2"/>
            <a:r>
              <a:rPr lang="en-US" dirty="0"/>
              <a:t>building a throw-away passenger jet, F1 car</a:t>
            </a:r>
          </a:p>
          <a:p>
            <a:pPr lvl="2"/>
            <a:r>
              <a:rPr lang="en-US" dirty="0"/>
              <a:t>Wind tunnel</a:t>
            </a:r>
          </a:p>
          <a:p>
            <a:pPr lvl="1"/>
            <a:r>
              <a:rPr lang="en-US" sz="2400" dirty="0"/>
              <a:t>… too </a:t>
            </a:r>
            <a:r>
              <a:rPr lang="en-US" sz="2400" b="1" dirty="0">
                <a:solidFill>
                  <a:srgbClr val="00B050"/>
                </a:solidFill>
              </a:rPr>
              <a:t>SLOW</a:t>
            </a:r>
          </a:p>
          <a:p>
            <a:pPr lvl="2"/>
            <a:r>
              <a:rPr lang="en-US" dirty="0"/>
              <a:t>waiting for climate or galactic evolution</a:t>
            </a:r>
          </a:p>
          <a:p>
            <a:pPr lvl="2"/>
            <a:r>
              <a:rPr lang="en-US" dirty="0"/>
              <a:t>earthquake prediction</a:t>
            </a:r>
          </a:p>
          <a:p>
            <a:pPr lvl="1"/>
            <a:r>
              <a:rPr lang="en-US" sz="2400" dirty="0"/>
              <a:t>… too </a:t>
            </a:r>
            <a:r>
              <a:rPr lang="en-US" sz="2400" b="1" dirty="0">
                <a:solidFill>
                  <a:srgbClr val="00B050"/>
                </a:solidFill>
              </a:rPr>
              <a:t>DANGEROUS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00B050"/>
                </a:solidFill>
              </a:rPr>
              <a:t>CONTROVERSIAL</a:t>
            </a:r>
          </a:p>
          <a:p>
            <a:pPr lvl="2"/>
            <a:r>
              <a:rPr lang="en-US" dirty="0"/>
              <a:t>testing nuclear weapons 	</a:t>
            </a:r>
          </a:p>
          <a:p>
            <a:pPr lvl="2"/>
            <a:r>
              <a:rPr lang="en-US" dirty="0"/>
              <a:t>construction of atom bombs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52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dependence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24932" y="1207407"/>
            <a:ext cx="3335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Parallel processing requires NO data dependence between processes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707522" y="1237947"/>
            <a:ext cx="3335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Pipelined processing will involve inter-process communication</a:t>
            </a:r>
            <a:endParaRPr lang="en-GB" sz="20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683568" y="2699628"/>
            <a:ext cx="2664296" cy="2097524"/>
            <a:chOff x="683568" y="2699628"/>
            <a:chExt cx="2664296" cy="2097524"/>
          </a:xfrm>
        </p:grpSpPr>
        <p:grpSp>
          <p:nvGrpSpPr>
            <p:cNvPr id="8" name="Group 7"/>
            <p:cNvGrpSpPr/>
            <p:nvPr/>
          </p:nvGrpSpPr>
          <p:grpSpPr>
            <a:xfrm>
              <a:off x="683568" y="2699628"/>
              <a:ext cx="2664296" cy="2097524"/>
              <a:chOff x="1151620" y="2051556"/>
              <a:chExt cx="2664296" cy="209752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151620" y="2483604"/>
                <a:ext cx="2376264" cy="1665476"/>
                <a:chOff x="611560" y="4427820"/>
                <a:chExt cx="2376264" cy="1665476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1259632" y="4869160"/>
                  <a:ext cx="432048" cy="28803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1259632" y="5301208"/>
                  <a:ext cx="432048" cy="28803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259632" y="4437112"/>
                  <a:ext cx="432048" cy="28803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259632" y="5805264"/>
                  <a:ext cx="432048" cy="28803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691680" y="4869160"/>
                  <a:ext cx="432048" cy="2880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1691680" y="5301208"/>
                  <a:ext cx="432048" cy="2880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1691680" y="4437112"/>
                  <a:ext cx="432048" cy="2880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1691680" y="5805264"/>
                  <a:ext cx="432048" cy="2880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2123728" y="4869160"/>
                  <a:ext cx="432048" cy="288032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123728" y="5301208"/>
                  <a:ext cx="432048" cy="288032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123728" y="4437112"/>
                  <a:ext cx="432048" cy="288032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2123728" y="5805264"/>
                  <a:ext cx="432048" cy="288032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2555776" y="4869160"/>
                  <a:ext cx="432048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2555776" y="5301208"/>
                  <a:ext cx="432048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2555776" y="4437112"/>
                  <a:ext cx="432048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2555776" y="5805264"/>
                  <a:ext cx="432048" cy="2880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11560" y="4427820"/>
                  <a:ext cx="5040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/>
                    <a:t>P1</a:t>
                  </a:r>
                  <a:endParaRPr lang="en-GB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611560" y="4787860"/>
                  <a:ext cx="5040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/>
                    <a:t>P2</a:t>
                  </a:r>
                  <a:endParaRPr lang="en-GB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11560" y="5229200"/>
                  <a:ext cx="5040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/>
                    <a:t>P3</a:t>
                  </a:r>
                  <a:endParaRPr lang="en-GB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1560" y="5723964"/>
                  <a:ext cx="5040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/>
                    <a:t>P4</a:t>
                  </a:r>
                  <a:endParaRPr lang="en-GB" dirty="0"/>
                </a:p>
              </p:txBody>
            </p:sp>
          </p:grpSp>
          <p:cxnSp>
            <p:nvCxnSpPr>
              <p:cNvPr id="10" name="Straight Arrow Connector 9"/>
              <p:cNvCxnSpPr/>
              <p:nvPr/>
            </p:nvCxnSpPr>
            <p:spPr>
              <a:xfrm>
                <a:off x="1475656" y="2204864"/>
                <a:ext cx="129614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2771800" y="2051556"/>
                <a:ext cx="1044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time</a:t>
                </a:r>
                <a:endParaRPr lang="en-GB" dirty="0"/>
              </a:p>
            </p:txBody>
          </p:sp>
        </p:grpSp>
        <p:cxnSp>
          <p:nvCxnSpPr>
            <p:cNvPr id="34" name="Straight Arrow Connector 33"/>
            <p:cNvCxnSpPr/>
            <p:nvPr/>
          </p:nvCxnSpPr>
          <p:spPr>
            <a:xfrm>
              <a:off x="1619672" y="3284984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051720" y="3284984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483768" y="3284984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619672" y="3717032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2051720" y="3717032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483768" y="3717032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619672" y="4149080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051720" y="4149080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2483768" y="4149080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1619672" y="4653136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051720" y="4653136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483768" y="4653136"/>
              <a:ext cx="28803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788024" y="2668270"/>
            <a:ext cx="3672408" cy="2097524"/>
            <a:chOff x="4788024" y="2668270"/>
            <a:chExt cx="3672408" cy="2097524"/>
          </a:xfrm>
        </p:grpSpPr>
        <p:grpSp>
          <p:nvGrpSpPr>
            <p:cNvPr id="47" name="Group 46"/>
            <p:cNvGrpSpPr/>
            <p:nvPr/>
          </p:nvGrpSpPr>
          <p:grpSpPr>
            <a:xfrm>
              <a:off x="4788024" y="2668270"/>
              <a:ext cx="3672408" cy="2097524"/>
              <a:chOff x="4788024" y="2020198"/>
              <a:chExt cx="3672408" cy="2097524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5868144" y="2893586"/>
                <a:ext cx="432048" cy="2880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300192" y="3325634"/>
                <a:ext cx="432048" cy="28803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5436096" y="2461538"/>
                <a:ext cx="432048" cy="2880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732240" y="3829690"/>
                <a:ext cx="432048" cy="2880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300192" y="2893586"/>
                <a:ext cx="432048" cy="2880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732240" y="3325634"/>
                <a:ext cx="432048" cy="28803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868144" y="2461538"/>
                <a:ext cx="432048" cy="2880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164288" y="3829690"/>
                <a:ext cx="432048" cy="2880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732240" y="2893586"/>
                <a:ext cx="432048" cy="2880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164288" y="3325634"/>
                <a:ext cx="432048" cy="28803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300192" y="2461538"/>
                <a:ext cx="432048" cy="2880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596336" y="3829690"/>
                <a:ext cx="432048" cy="2880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164288" y="2893586"/>
                <a:ext cx="432048" cy="2880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596336" y="3325634"/>
                <a:ext cx="432048" cy="288032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732240" y="2461538"/>
                <a:ext cx="432048" cy="2880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8028384" y="3829690"/>
                <a:ext cx="432048" cy="2880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788024" y="2452246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P1</a:t>
                </a:r>
                <a:endParaRPr lang="en-GB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788024" y="2812286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P2</a:t>
                </a:r>
                <a:endParaRPr lang="en-GB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788024" y="3253626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P3</a:t>
                </a:r>
                <a:endParaRPr lang="en-GB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788024" y="3748390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P4</a:t>
                </a:r>
                <a:endParaRPr lang="en-GB" dirty="0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5112060" y="2173506"/>
                <a:ext cx="129614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408204" y="2020198"/>
                <a:ext cx="1044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time</a:t>
                </a:r>
                <a:endParaRPr lang="en-GB" dirty="0"/>
              </a:p>
            </p:txBody>
          </p:sp>
        </p:grpSp>
        <p:cxnSp>
          <p:nvCxnSpPr>
            <p:cNvPr id="71" name="Straight Arrow Connector 70"/>
            <p:cNvCxnSpPr/>
            <p:nvPr/>
          </p:nvCxnSpPr>
          <p:spPr>
            <a:xfrm>
              <a:off x="5652120" y="3253626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084168" y="3212976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6516216" y="3212976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6948264" y="3212976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6084168" y="3726324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516216" y="3685674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6948264" y="3685674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380312" y="3685674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6588224" y="4189730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7020272" y="4149080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7452320" y="4149080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7884368" y="4149080"/>
              <a:ext cx="432048" cy="422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92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Foster’s Design Methodology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219851" y="1196752"/>
            <a:ext cx="8600621" cy="4789525"/>
            <a:chOff x="219851" y="1196752"/>
            <a:chExt cx="8600621" cy="4789525"/>
          </a:xfrm>
        </p:grpSpPr>
        <p:sp>
          <p:nvSpPr>
            <p:cNvPr id="5" name="Cloud 4"/>
            <p:cNvSpPr/>
            <p:nvPr/>
          </p:nvSpPr>
          <p:spPr>
            <a:xfrm>
              <a:off x="1043608" y="1412776"/>
              <a:ext cx="1872208" cy="1080120"/>
            </a:xfrm>
            <a:prstGeom prst="cloud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Problem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644008" y="1196752"/>
              <a:ext cx="1296144" cy="1656184"/>
              <a:chOff x="3779912" y="1772816"/>
              <a:chExt cx="1296144" cy="165618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779912" y="177281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139952" y="177281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499992" y="177281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860032" y="177281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79912" y="21328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139952" y="21328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499992" y="21328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860032" y="213285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779912" y="24928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139952" y="24928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499992" y="24928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860032" y="24928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779912" y="285293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139952" y="285293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499992" y="285293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860032" y="285293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779912" y="321297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139952" y="321297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499992" y="321297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860032" y="321297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7524328" y="2060848"/>
              <a:ext cx="1296144" cy="1944216"/>
              <a:chOff x="6732240" y="2492896"/>
              <a:chExt cx="1296144" cy="1944216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6732240" y="24928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092280" y="24928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452320" y="24928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812360" y="24928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9" name="Straight Connector 48"/>
              <p:cNvCxnSpPr>
                <a:stCxn id="28" idx="6"/>
                <a:endCxn id="29" idx="2"/>
              </p:cNvCxnSpPr>
              <p:nvPr/>
            </p:nvCxnSpPr>
            <p:spPr>
              <a:xfrm>
                <a:off x="6948264" y="2600908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29" idx="6"/>
                <a:endCxn id="30" idx="2"/>
              </p:cNvCxnSpPr>
              <p:nvPr/>
            </p:nvCxnSpPr>
            <p:spPr>
              <a:xfrm>
                <a:off x="7308304" y="2600908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30" idx="6"/>
                <a:endCxn id="31" idx="2"/>
              </p:cNvCxnSpPr>
              <p:nvPr/>
            </p:nvCxnSpPr>
            <p:spPr>
              <a:xfrm>
                <a:off x="7668344" y="2600908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28" idx="4"/>
              </p:cNvCxnSpPr>
              <p:nvPr/>
            </p:nvCxnSpPr>
            <p:spPr>
              <a:xfrm>
                <a:off x="6840252" y="2708920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29" idx="4"/>
              </p:cNvCxnSpPr>
              <p:nvPr/>
            </p:nvCxnSpPr>
            <p:spPr>
              <a:xfrm>
                <a:off x="7200292" y="2708920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30" idx="4"/>
              </p:cNvCxnSpPr>
              <p:nvPr/>
            </p:nvCxnSpPr>
            <p:spPr>
              <a:xfrm>
                <a:off x="7560332" y="2708920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31" idx="4"/>
              </p:cNvCxnSpPr>
              <p:nvPr/>
            </p:nvCxnSpPr>
            <p:spPr>
              <a:xfrm>
                <a:off x="7920372" y="2708920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6732240" y="2924944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7092280" y="2924944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452320" y="2924944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812360" y="2924944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7" name="Straight Connector 66"/>
              <p:cNvCxnSpPr>
                <a:stCxn id="63" idx="6"/>
                <a:endCxn id="64" idx="2"/>
              </p:cNvCxnSpPr>
              <p:nvPr/>
            </p:nvCxnSpPr>
            <p:spPr>
              <a:xfrm>
                <a:off x="6948264" y="3032956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4" idx="6"/>
                <a:endCxn id="65" idx="2"/>
              </p:cNvCxnSpPr>
              <p:nvPr/>
            </p:nvCxnSpPr>
            <p:spPr>
              <a:xfrm>
                <a:off x="7308304" y="3032956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5" idx="6"/>
                <a:endCxn id="66" idx="2"/>
              </p:cNvCxnSpPr>
              <p:nvPr/>
            </p:nvCxnSpPr>
            <p:spPr>
              <a:xfrm>
                <a:off x="7668344" y="3032956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3" idx="4"/>
              </p:cNvCxnSpPr>
              <p:nvPr/>
            </p:nvCxnSpPr>
            <p:spPr>
              <a:xfrm>
                <a:off x="6840252" y="3140968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4" idx="4"/>
              </p:cNvCxnSpPr>
              <p:nvPr/>
            </p:nvCxnSpPr>
            <p:spPr>
              <a:xfrm>
                <a:off x="7200292" y="3140968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5" idx="4"/>
              </p:cNvCxnSpPr>
              <p:nvPr/>
            </p:nvCxnSpPr>
            <p:spPr>
              <a:xfrm>
                <a:off x="7560332" y="3140968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6" idx="4"/>
              </p:cNvCxnSpPr>
              <p:nvPr/>
            </p:nvCxnSpPr>
            <p:spPr>
              <a:xfrm>
                <a:off x="7920372" y="3140968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/>
              <p:nvPr/>
            </p:nvSpPr>
            <p:spPr>
              <a:xfrm>
                <a:off x="6732240" y="3356992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7092280" y="3356992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7452320" y="3356992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7812360" y="3356992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8" name="Straight Connector 77"/>
              <p:cNvCxnSpPr>
                <a:stCxn id="74" idx="6"/>
                <a:endCxn id="75" idx="2"/>
              </p:cNvCxnSpPr>
              <p:nvPr/>
            </p:nvCxnSpPr>
            <p:spPr>
              <a:xfrm>
                <a:off x="6948264" y="3465004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5" idx="6"/>
                <a:endCxn id="76" idx="2"/>
              </p:cNvCxnSpPr>
              <p:nvPr/>
            </p:nvCxnSpPr>
            <p:spPr>
              <a:xfrm>
                <a:off x="7308304" y="3465004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77" idx="2"/>
              </p:cNvCxnSpPr>
              <p:nvPr/>
            </p:nvCxnSpPr>
            <p:spPr>
              <a:xfrm>
                <a:off x="7668344" y="3465004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4" idx="4"/>
              </p:cNvCxnSpPr>
              <p:nvPr/>
            </p:nvCxnSpPr>
            <p:spPr>
              <a:xfrm>
                <a:off x="6840252" y="3573016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75" idx="4"/>
              </p:cNvCxnSpPr>
              <p:nvPr/>
            </p:nvCxnSpPr>
            <p:spPr>
              <a:xfrm>
                <a:off x="7200292" y="3573016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76" idx="4"/>
              </p:cNvCxnSpPr>
              <p:nvPr/>
            </p:nvCxnSpPr>
            <p:spPr>
              <a:xfrm>
                <a:off x="7560332" y="3573016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7" idx="4"/>
              </p:cNvCxnSpPr>
              <p:nvPr/>
            </p:nvCxnSpPr>
            <p:spPr>
              <a:xfrm>
                <a:off x="7920372" y="3573016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/>
              <p:cNvSpPr/>
              <p:nvPr/>
            </p:nvSpPr>
            <p:spPr>
              <a:xfrm>
                <a:off x="6732240" y="3789040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092280" y="3789040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452320" y="3789040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812360" y="3789040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Straight Connector 88"/>
              <p:cNvCxnSpPr>
                <a:stCxn id="85" idx="6"/>
                <a:endCxn id="86" idx="2"/>
              </p:cNvCxnSpPr>
              <p:nvPr/>
            </p:nvCxnSpPr>
            <p:spPr>
              <a:xfrm>
                <a:off x="6948264" y="3897052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6" idx="6"/>
                <a:endCxn id="87" idx="2"/>
              </p:cNvCxnSpPr>
              <p:nvPr/>
            </p:nvCxnSpPr>
            <p:spPr>
              <a:xfrm>
                <a:off x="7308304" y="3897052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668344" y="3897052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85" idx="4"/>
              </p:cNvCxnSpPr>
              <p:nvPr/>
            </p:nvCxnSpPr>
            <p:spPr>
              <a:xfrm>
                <a:off x="6840252" y="4005064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6" idx="4"/>
              </p:cNvCxnSpPr>
              <p:nvPr/>
            </p:nvCxnSpPr>
            <p:spPr>
              <a:xfrm>
                <a:off x="7200292" y="4005064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87" idx="4"/>
              </p:cNvCxnSpPr>
              <p:nvPr/>
            </p:nvCxnSpPr>
            <p:spPr>
              <a:xfrm>
                <a:off x="7560332" y="4005064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8" idx="4"/>
              </p:cNvCxnSpPr>
              <p:nvPr/>
            </p:nvCxnSpPr>
            <p:spPr>
              <a:xfrm>
                <a:off x="7920372" y="4005064"/>
                <a:ext cx="0" cy="216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6732240" y="4221088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7092280" y="4221088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7452320" y="4221088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7812360" y="4221088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0" name="Straight Connector 99"/>
              <p:cNvCxnSpPr>
                <a:stCxn id="96" idx="6"/>
                <a:endCxn id="97" idx="2"/>
              </p:cNvCxnSpPr>
              <p:nvPr/>
            </p:nvCxnSpPr>
            <p:spPr>
              <a:xfrm>
                <a:off x="6948264" y="4329100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97" idx="6"/>
                <a:endCxn id="98" idx="2"/>
              </p:cNvCxnSpPr>
              <p:nvPr/>
            </p:nvCxnSpPr>
            <p:spPr>
              <a:xfrm>
                <a:off x="7308304" y="4329100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6"/>
                <a:endCxn id="99" idx="2"/>
              </p:cNvCxnSpPr>
              <p:nvPr/>
            </p:nvCxnSpPr>
            <p:spPr>
              <a:xfrm>
                <a:off x="7668344" y="4329100"/>
                <a:ext cx="1440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/>
            <p:cNvGrpSpPr/>
            <p:nvPr/>
          </p:nvGrpSpPr>
          <p:grpSpPr>
            <a:xfrm>
              <a:off x="4208311" y="3741630"/>
              <a:ext cx="2628292" cy="2160240"/>
              <a:chOff x="3203848" y="4005064"/>
              <a:chExt cx="2988332" cy="2268252"/>
            </a:xfrm>
          </p:grpSpPr>
          <p:sp>
            <p:nvSpPr>
              <p:cNvPr id="104" name="Flowchart: Terminator 103"/>
              <p:cNvSpPr/>
              <p:nvPr/>
            </p:nvSpPr>
            <p:spPr>
              <a:xfrm>
                <a:off x="4211960" y="4005064"/>
                <a:ext cx="1188132" cy="324036"/>
              </a:xfrm>
              <a:prstGeom prst="flowChartTerminator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Flowchart: Terminator 104"/>
              <p:cNvSpPr/>
              <p:nvPr/>
            </p:nvSpPr>
            <p:spPr>
              <a:xfrm>
                <a:off x="5004048" y="4581128"/>
                <a:ext cx="1188132" cy="324036"/>
              </a:xfrm>
              <a:prstGeom prst="flowChartTerminator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Flowchart: Terminator 105"/>
              <p:cNvSpPr/>
              <p:nvPr/>
            </p:nvSpPr>
            <p:spPr>
              <a:xfrm>
                <a:off x="3203848" y="4581128"/>
                <a:ext cx="1188132" cy="324036"/>
              </a:xfrm>
              <a:prstGeom prst="flowChartTerminator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lowchart: Terminator 106"/>
              <p:cNvSpPr/>
              <p:nvPr/>
            </p:nvSpPr>
            <p:spPr>
              <a:xfrm>
                <a:off x="4175956" y="5193196"/>
                <a:ext cx="1188132" cy="324036"/>
              </a:xfrm>
              <a:prstGeom prst="flowChartTerminator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Flowchart: Terminator 107"/>
              <p:cNvSpPr/>
              <p:nvPr/>
            </p:nvSpPr>
            <p:spPr>
              <a:xfrm>
                <a:off x="4175956" y="5949280"/>
                <a:ext cx="1188132" cy="324036"/>
              </a:xfrm>
              <a:prstGeom prst="flowChartTerminator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2" name="Straight Connector 111"/>
              <p:cNvCxnSpPr>
                <a:stCxn id="106" idx="0"/>
                <a:endCxn id="104" idx="2"/>
              </p:cNvCxnSpPr>
              <p:nvPr/>
            </p:nvCxnSpPr>
            <p:spPr>
              <a:xfrm flipV="1">
                <a:off x="3797914" y="4329100"/>
                <a:ext cx="1008112" cy="2520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105" idx="0"/>
              </p:cNvCxnSpPr>
              <p:nvPr/>
            </p:nvCxnSpPr>
            <p:spPr>
              <a:xfrm flipH="1" flipV="1">
                <a:off x="4782676" y="4329100"/>
                <a:ext cx="815438" cy="2520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106" idx="2"/>
                <a:endCxn id="107" idx="0"/>
              </p:cNvCxnSpPr>
              <p:nvPr/>
            </p:nvCxnSpPr>
            <p:spPr>
              <a:xfrm>
                <a:off x="3797914" y="4905164"/>
                <a:ext cx="972108" cy="2880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105" idx="2"/>
                <a:endCxn id="107" idx="0"/>
              </p:cNvCxnSpPr>
              <p:nvPr/>
            </p:nvCxnSpPr>
            <p:spPr>
              <a:xfrm flipH="1">
                <a:off x="4770022" y="4905164"/>
                <a:ext cx="828092" cy="28803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>
                <a:stCxn id="107" idx="2"/>
                <a:endCxn id="108" idx="0"/>
              </p:cNvCxnSpPr>
              <p:nvPr/>
            </p:nvCxnSpPr>
            <p:spPr>
              <a:xfrm>
                <a:off x="4770022" y="5517232"/>
                <a:ext cx="0" cy="4320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/>
            <p:cNvGrpSpPr/>
            <p:nvPr/>
          </p:nvGrpSpPr>
          <p:grpSpPr>
            <a:xfrm>
              <a:off x="219851" y="3540504"/>
              <a:ext cx="3138387" cy="2445773"/>
              <a:chOff x="219851" y="3540504"/>
              <a:chExt cx="3138387" cy="2445773"/>
            </a:xfrm>
          </p:grpSpPr>
          <p:sp>
            <p:nvSpPr>
              <p:cNvPr id="143" name="Oval 142"/>
              <p:cNvSpPr/>
              <p:nvPr/>
            </p:nvSpPr>
            <p:spPr>
              <a:xfrm rot="19659211">
                <a:off x="219851" y="3540504"/>
                <a:ext cx="2213504" cy="11274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Oval 141"/>
              <p:cNvSpPr/>
              <p:nvPr/>
            </p:nvSpPr>
            <p:spPr>
              <a:xfrm rot="19659211">
                <a:off x="1184919" y="4345418"/>
                <a:ext cx="2173319" cy="100905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476132" y="3679725"/>
                <a:ext cx="2555231" cy="2306552"/>
                <a:chOff x="107504" y="3825044"/>
                <a:chExt cx="3132348" cy="2520280"/>
              </a:xfrm>
            </p:grpSpPr>
            <p:sp>
              <p:nvSpPr>
                <p:cNvPr id="130" name="Flowchart: Terminator 129"/>
                <p:cNvSpPr/>
                <p:nvPr/>
              </p:nvSpPr>
              <p:spPr>
                <a:xfrm>
                  <a:off x="1115616" y="3825044"/>
                  <a:ext cx="1188132" cy="324036"/>
                </a:xfrm>
                <a:prstGeom prst="flowChartTerminator">
                  <a:avLst/>
                </a:prstGeom>
                <a:solidFill>
                  <a:schemeClr val="bg1"/>
                </a:solidFill>
                <a:ln w="127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" name="Flowchart: Terminator 130"/>
                <p:cNvSpPr/>
                <p:nvPr/>
              </p:nvSpPr>
              <p:spPr>
                <a:xfrm>
                  <a:off x="2051720" y="4653136"/>
                  <a:ext cx="1188132" cy="324036"/>
                </a:xfrm>
                <a:prstGeom prst="flowChartTerminator">
                  <a:avLst/>
                </a:prstGeom>
                <a:solidFill>
                  <a:schemeClr val="bg1"/>
                </a:solidFill>
                <a:ln w="127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2" name="Flowchart: Terminator 131"/>
                <p:cNvSpPr/>
                <p:nvPr/>
              </p:nvSpPr>
              <p:spPr>
                <a:xfrm>
                  <a:off x="107504" y="4401108"/>
                  <a:ext cx="1188132" cy="324036"/>
                </a:xfrm>
                <a:prstGeom prst="flowChartTerminator">
                  <a:avLst/>
                </a:prstGeom>
                <a:solidFill>
                  <a:schemeClr val="bg1"/>
                </a:solidFill>
                <a:ln w="127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" name="Flowchart: Terminator 132"/>
                <p:cNvSpPr/>
                <p:nvPr/>
              </p:nvSpPr>
              <p:spPr>
                <a:xfrm>
                  <a:off x="1223628" y="5265204"/>
                  <a:ext cx="1188132" cy="324036"/>
                </a:xfrm>
                <a:prstGeom prst="flowChartTerminator">
                  <a:avLst/>
                </a:prstGeom>
                <a:solidFill>
                  <a:schemeClr val="bg1"/>
                </a:solidFill>
                <a:ln w="127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" name="Flowchart: Terminator 133"/>
                <p:cNvSpPr/>
                <p:nvPr/>
              </p:nvSpPr>
              <p:spPr>
                <a:xfrm>
                  <a:off x="1223628" y="6021288"/>
                  <a:ext cx="1188132" cy="324036"/>
                </a:xfrm>
                <a:prstGeom prst="flowChartTerminator">
                  <a:avLst/>
                </a:prstGeom>
                <a:solidFill>
                  <a:schemeClr val="bg1"/>
                </a:solidFill>
                <a:ln w="127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35" name="Straight Connector 134"/>
                <p:cNvCxnSpPr>
                  <a:stCxn id="132" idx="0"/>
                  <a:endCxn id="130" idx="2"/>
                </p:cNvCxnSpPr>
                <p:nvPr/>
              </p:nvCxnSpPr>
              <p:spPr>
                <a:xfrm flipV="1">
                  <a:off x="701570" y="4149080"/>
                  <a:ext cx="1008112" cy="25202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1" idx="0"/>
                </p:cNvCxnSpPr>
                <p:nvPr/>
              </p:nvCxnSpPr>
              <p:spPr>
                <a:xfrm flipH="1" flipV="1">
                  <a:off x="1686332" y="4149080"/>
                  <a:ext cx="959454" cy="504056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>
                  <a:stCxn id="132" idx="2"/>
                  <a:endCxn id="133" idx="0"/>
                </p:cNvCxnSpPr>
                <p:nvPr/>
              </p:nvCxnSpPr>
              <p:spPr>
                <a:xfrm>
                  <a:off x="701570" y="4725144"/>
                  <a:ext cx="1116124" cy="54006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1" idx="2"/>
                  <a:endCxn id="133" idx="0"/>
                </p:cNvCxnSpPr>
                <p:nvPr/>
              </p:nvCxnSpPr>
              <p:spPr>
                <a:xfrm flipH="1">
                  <a:off x="1817694" y="4977172"/>
                  <a:ext cx="828092" cy="28803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3" idx="2"/>
                  <a:endCxn id="134" idx="0"/>
                </p:cNvCxnSpPr>
                <p:nvPr/>
              </p:nvCxnSpPr>
              <p:spPr>
                <a:xfrm>
                  <a:off x="1817694" y="5589240"/>
                  <a:ext cx="0" cy="43204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5" name="Straight Arrow Connector 144"/>
            <p:cNvCxnSpPr/>
            <p:nvPr/>
          </p:nvCxnSpPr>
          <p:spPr>
            <a:xfrm>
              <a:off x="2987824" y="1952836"/>
              <a:ext cx="149416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3131840" y="1619508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Partitioning</a:t>
              </a:r>
              <a:endParaRPr lang="en-GB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499992" y="2987660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Primitive tasks</a:t>
              </a:r>
              <a:endParaRPr lang="en-GB" dirty="0"/>
            </a:p>
          </p:txBody>
        </p:sp>
        <p:cxnSp>
          <p:nvCxnSpPr>
            <p:cNvPr id="150" name="Straight Arrow Connector 149"/>
            <p:cNvCxnSpPr/>
            <p:nvPr/>
          </p:nvCxnSpPr>
          <p:spPr>
            <a:xfrm>
              <a:off x="6048164" y="1916832"/>
              <a:ext cx="1332148" cy="12554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 rot="2576036">
              <a:off x="5980689" y="2238090"/>
              <a:ext cx="1711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Communication</a:t>
              </a:r>
              <a:endParaRPr lang="en-GB" dirty="0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 flipH="1">
              <a:off x="6714238" y="4059070"/>
              <a:ext cx="1458162" cy="9181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 rot="19528642">
              <a:off x="6726761" y="4577475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Agglomeration</a:t>
              </a:r>
              <a:endParaRPr lang="en-GB" dirty="0"/>
            </a:p>
          </p:txBody>
        </p:sp>
        <p:cxnSp>
          <p:nvCxnSpPr>
            <p:cNvPr id="158" name="Straight Arrow Connector 157"/>
            <p:cNvCxnSpPr/>
            <p:nvPr/>
          </p:nvCxnSpPr>
          <p:spPr>
            <a:xfrm flipH="1">
              <a:off x="3203848" y="4762141"/>
              <a:ext cx="14401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3275856" y="479715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Mapping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87206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Partitioning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Dividing computation and data into pieces</a:t>
            </a:r>
          </a:p>
          <a:p>
            <a:pPr>
              <a:defRPr/>
            </a:pPr>
            <a:r>
              <a:rPr lang="en-US" dirty="0"/>
              <a:t>Domain decomposition</a:t>
            </a:r>
          </a:p>
          <a:p>
            <a:pPr lvl="1">
              <a:defRPr/>
            </a:pPr>
            <a:r>
              <a:rPr lang="en-US" dirty="0"/>
              <a:t>Divide data into pieces</a:t>
            </a:r>
          </a:p>
          <a:p>
            <a:pPr lvl="1">
              <a:defRPr/>
            </a:pPr>
            <a:r>
              <a:rPr lang="en-US" dirty="0"/>
              <a:t>Determine how to associate computations with the data</a:t>
            </a:r>
            <a:endParaRPr lang="en-US" sz="3200" dirty="0"/>
          </a:p>
          <a:p>
            <a:pPr>
              <a:defRPr/>
            </a:pPr>
            <a:r>
              <a:rPr lang="en-US" dirty="0"/>
              <a:t>Functional decomposition</a:t>
            </a:r>
          </a:p>
          <a:p>
            <a:pPr lvl="1">
              <a:defRPr/>
            </a:pPr>
            <a:r>
              <a:rPr lang="en-US" dirty="0"/>
              <a:t>Divide computation into pieces</a:t>
            </a:r>
          </a:p>
          <a:p>
            <a:pPr lvl="1">
              <a:defRPr/>
            </a:pPr>
            <a:r>
              <a:rPr lang="en-US" dirty="0"/>
              <a:t>Determine how to associate data with the computations</a:t>
            </a:r>
          </a:p>
          <a:p>
            <a:pPr marL="0" indent="0">
              <a:buNone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00718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Communication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2400" dirty="0"/>
              <a:t>Determine values passed among tasks</a:t>
            </a:r>
          </a:p>
          <a:p>
            <a:pPr>
              <a:defRPr/>
            </a:pPr>
            <a:r>
              <a:rPr lang="en-US" sz="2400" dirty="0"/>
              <a:t>Local communication</a:t>
            </a:r>
          </a:p>
          <a:p>
            <a:pPr lvl="1">
              <a:defRPr/>
            </a:pPr>
            <a:r>
              <a:rPr lang="en-US" sz="2400" dirty="0"/>
              <a:t>Task needs values from a small number of other tasks</a:t>
            </a:r>
          </a:p>
          <a:p>
            <a:pPr lvl="1">
              <a:defRPr/>
            </a:pPr>
            <a:r>
              <a:rPr lang="en-US" sz="2400" dirty="0"/>
              <a:t>Create channels illustrating data flow</a:t>
            </a:r>
          </a:p>
          <a:p>
            <a:pPr>
              <a:defRPr/>
            </a:pPr>
            <a:r>
              <a:rPr lang="en-US" sz="2400" dirty="0"/>
              <a:t>Global communication</a:t>
            </a:r>
          </a:p>
          <a:p>
            <a:pPr lvl="1">
              <a:defRPr/>
            </a:pPr>
            <a:r>
              <a:rPr lang="en-US" sz="2400" dirty="0"/>
              <a:t>Significant number of tasks contribute data to perform a computation</a:t>
            </a:r>
          </a:p>
          <a:p>
            <a:pPr lvl="1">
              <a:defRPr/>
            </a:pPr>
            <a:r>
              <a:rPr lang="en-US" sz="2400" dirty="0"/>
              <a:t>Don’t create channels for them early in design</a:t>
            </a:r>
          </a:p>
          <a:p>
            <a:pPr marL="457200" lvl="1" indent="0">
              <a:buNone/>
              <a:defRPr/>
            </a:pPr>
            <a:r>
              <a:rPr lang="en-US" sz="2400" dirty="0">
                <a:sym typeface="Wingdings"/>
              </a:rPr>
              <a:t>Minimize communication so as not to dominate computation </a:t>
            </a:r>
            <a:endParaRPr lang="en-US" sz="2400" dirty="0"/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5101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Agglomeration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Grouping tasks into larger tasks</a:t>
            </a:r>
          </a:p>
          <a:p>
            <a:pPr>
              <a:defRPr/>
            </a:pPr>
            <a:r>
              <a:rPr lang="en-US" sz="2400" dirty="0"/>
              <a:t>Goals</a:t>
            </a:r>
          </a:p>
          <a:p>
            <a:pPr lvl="1">
              <a:defRPr/>
            </a:pPr>
            <a:r>
              <a:rPr lang="en-US" sz="2200" dirty="0"/>
              <a:t>Improve performance</a:t>
            </a:r>
          </a:p>
          <a:p>
            <a:pPr lvl="1">
              <a:defRPr/>
            </a:pPr>
            <a:r>
              <a:rPr lang="en-US" sz="2400" dirty="0"/>
              <a:t>Maintain scalability </a:t>
            </a:r>
          </a:p>
          <a:p>
            <a:pPr marL="457200" lvl="1" indent="0">
              <a:buNone/>
              <a:defRPr/>
            </a:pPr>
            <a:r>
              <a:rPr lang="en-US" sz="2400" dirty="0"/>
              <a:t>of program</a:t>
            </a:r>
          </a:p>
          <a:p>
            <a:pPr lvl="1">
              <a:defRPr/>
            </a:pPr>
            <a:r>
              <a:rPr lang="en-US" sz="2400" dirty="0"/>
              <a:t>Simplify programming</a:t>
            </a:r>
          </a:p>
          <a:p>
            <a:pPr marL="328568" lvl="1" indent="0">
              <a:buNone/>
              <a:defRPr/>
            </a:pPr>
            <a:endParaRPr lang="en-US" sz="2400" dirty="0"/>
          </a:p>
          <a:p>
            <a:pPr marL="328568" lvl="1" indent="0">
              <a:buNone/>
              <a:defRPr/>
            </a:pPr>
            <a:r>
              <a:rPr lang="en-US" sz="2400" dirty="0"/>
              <a:t>Eliminate communication between primitive tasks agglomerated into consolidated task. Combine groups of sending and receiving tasks.</a:t>
            </a:r>
          </a:p>
          <a:p>
            <a:endParaRPr lang="en-GB" dirty="0"/>
          </a:p>
        </p:txBody>
      </p:sp>
      <p:grpSp>
        <p:nvGrpSpPr>
          <p:cNvPr id="26" name="Group 25"/>
          <p:cNvGrpSpPr/>
          <p:nvPr/>
        </p:nvGrpSpPr>
        <p:grpSpPr>
          <a:xfrm>
            <a:off x="4644008" y="2132856"/>
            <a:ext cx="4176464" cy="576064"/>
            <a:chOff x="4644008" y="2492896"/>
            <a:chExt cx="4176464" cy="576064"/>
          </a:xfrm>
        </p:grpSpPr>
        <p:sp>
          <p:nvSpPr>
            <p:cNvPr id="5" name="Oval 4"/>
            <p:cNvSpPr/>
            <p:nvPr/>
          </p:nvSpPr>
          <p:spPr>
            <a:xfrm>
              <a:off x="4644008" y="2492896"/>
              <a:ext cx="576064" cy="576064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/>
            <p:cNvSpPr/>
            <p:nvPr/>
          </p:nvSpPr>
          <p:spPr>
            <a:xfrm>
              <a:off x="5940152" y="2492896"/>
              <a:ext cx="576064" cy="576064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Arrow Connector 7"/>
            <p:cNvCxnSpPr>
              <a:stCxn id="5" idx="6"/>
              <a:endCxn id="6" idx="2"/>
            </p:cNvCxnSpPr>
            <p:nvPr/>
          </p:nvCxnSpPr>
          <p:spPr>
            <a:xfrm>
              <a:off x="5220072" y="2780928"/>
              <a:ext cx="7200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ight Arrow 8"/>
            <p:cNvSpPr/>
            <p:nvPr/>
          </p:nvSpPr>
          <p:spPr>
            <a:xfrm>
              <a:off x="6660564" y="2636912"/>
              <a:ext cx="864096" cy="2880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7596336" y="2492896"/>
              <a:ext cx="1224136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644008" y="3140968"/>
            <a:ext cx="4392488" cy="1296144"/>
            <a:chOff x="4644008" y="3429000"/>
            <a:chExt cx="4392488" cy="1296144"/>
          </a:xfrm>
        </p:grpSpPr>
        <p:sp>
          <p:nvSpPr>
            <p:cNvPr id="11" name="Oval 10"/>
            <p:cNvSpPr/>
            <p:nvPr/>
          </p:nvSpPr>
          <p:spPr>
            <a:xfrm>
              <a:off x="4644008" y="3429000"/>
              <a:ext cx="576064" cy="576064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940152" y="3429000"/>
              <a:ext cx="576064" cy="576064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Arrow Connector 12"/>
            <p:cNvCxnSpPr>
              <a:stCxn id="11" idx="6"/>
              <a:endCxn id="12" idx="2"/>
            </p:cNvCxnSpPr>
            <p:nvPr/>
          </p:nvCxnSpPr>
          <p:spPr>
            <a:xfrm>
              <a:off x="5220072" y="3717032"/>
              <a:ext cx="7200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644008" y="4149080"/>
              <a:ext cx="576064" cy="576064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5940152" y="4149080"/>
              <a:ext cx="576064" cy="576064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Straight Arrow Connector 15"/>
            <p:cNvCxnSpPr>
              <a:stCxn id="14" idx="6"/>
              <a:endCxn id="15" idx="2"/>
            </p:cNvCxnSpPr>
            <p:nvPr/>
          </p:nvCxnSpPr>
          <p:spPr>
            <a:xfrm>
              <a:off x="5220072" y="4437112"/>
              <a:ext cx="7200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Arrow 16"/>
            <p:cNvSpPr/>
            <p:nvPr/>
          </p:nvSpPr>
          <p:spPr>
            <a:xfrm>
              <a:off x="6660232" y="3933056"/>
              <a:ext cx="864096" cy="2880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7272300" y="3825044"/>
              <a:ext cx="1224136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8136396" y="3825044"/>
              <a:ext cx="1224136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traight Arrow Connector 24"/>
            <p:cNvCxnSpPr>
              <a:stCxn id="18" idx="0"/>
              <a:endCxn id="19" idx="4"/>
            </p:cNvCxnSpPr>
            <p:nvPr/>
          </p:nvCxnSpPr>
          <p:spPr>
            <a:xfrm>
              <a:off x="8172400" y="4113076"/>
              <a:ext cx="28803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851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Process of assigning tasks to </a:t>
            </a:r>
            <a:r>
              <a:rPr lang="en-US" dirty="0" smtClean="0"/>
              <a:t>processes</a:t>
            </a:r>
            <a:endParaRPr lang="en-US" dirty="0"/>
          </a:p>
          <a:p>
            <a:pPr>
              <a:defRPr/>
            </a:pPr>
            <a:r>
              <a:rPr lang="en-US" dirty="0"/>
              <a:t>Goals of mapping</a:t>
            </a:r>
          </a:p>
          <a:p>
            <a:pPr lvl="1">
              <a:defRPr/>
            </a:pPr>
            <a:r>
              <a:rPr lang="en-US" dirty="0"/>
              <a:t>Maximize </a:t>
            </a:r>
            <a:r>
              <a:rPr lang="en-US" dirty="0" smtClean="0"/>
              <a:t>processor utilization</a:t>
            </a:r>
            <a:endParaRPr lang="en-US" dirty="0"/>
          </a:p>
          <a:p>
            <a:pPr lvl="1">
              <a:defRPr/>
            </a:pPr>
            <a:r>
              <a:rPr lang="en-US" dirty="0"/>
              <a:t>Minimize </a:t>
            </a:r>
            <a:r>
              <a:rPr lang="en-US" dirty="0" smtClean="0"/>
              <a:t>inter-processes </a:t>
            </a:r>
            <a:r>
              <a:rPr lang="en-US" dirty="0"/>
              <a:t> </a:t>
            </a:r>
            <a:r>
              <a:rPr lang="en-US" dirty="0" smtClean="0"/>
              <a:t>communication</a:t>
            </a:r>
            <a:endParaRPr lang="en-US" sz="3600" dirty="0"/>
          </a:p>
          <a:p>
            <a:endParaRPr lang="en-GB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Mapping</a:t>
            </a:r>
            <a:endParaRPr lang="en-GB" dirty="0"/>
          </a:p>
        </p:txBody>
      </p:sp>
      <p:cxnSp>
        <p:nvCxnSpPr>
          <p:cNvPr id="15" name="Curved Connector 14"/>
          <p:cNvCxnSpPr>
            <a:stCxn id="5" idx="0"/>
            <a:endCxn id="6" idx="3"/>
          </p:cNvCxnSpPr>
          <p:nvPr/>
        </p:nvCxnSpPr>
        <p:spPr>
          <a:xfrm rot="5400000" flipH="1" flipV="1">
            <a:off x="3260449" y="4246948"/>
            <a:ext cx="330213" cy="330213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5" idx="5"/>
            <a:endCxn id="8" idx="1"/>
          </p:cNvCxnSpPr>
          <p:nvPr/>
        </p:nvCxnSpPr>
        <p:spPr>
          <a:xfrm rot="16200000" flipH="1">
            <a:off x="3290276" y="4895019"/>
            <a:ext cx="300386" cy="156370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endCxn id="9" idx="0"/>
          </p:cNvCxnSpPr>
          <p:nvPr/>
        </p:nvCxnSpPr>
        <p:spPr>
          <a:xfrm rot="16200000" flipH="1">
            <a:off x="3719157" y="4334476"/>
            <a:ext cx="288032" cy="197336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6" idx="6"/>
            <a:endCxn id="7" idx="1"/>
          </p:cNvCxnSpPr>
          <p:nvPr/>
        </p:nvCxnSpPr>
        <p:spPr>
          <a:xfrm>
            <a:off x="3836513" y="4145112"/>
            <a:ext cx="233817" cy="42181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9" idx="3"/>
            <a:endCxn id="11" idx="0"/>
          </p:cNvCxnSpPr>
          <p:nvPr/>
        </p:nvCxnSpPr>
        <p:spPr>
          <a:xfrm rot="16200000" flipH="1">
            <a:off x="3743339" y="4939677"/>
            <a:ext cx="402221" cy="168887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9" idx="5"/>
            <a:endCxn id="12" idx="0"/>
          </p:cNvCxnSpPr>
          <p:nvPr/>
        </p:nvCxnSpPr>
        <p:spPr>
          <a:xfrm rot="16200000" flipH="1">
            <a:off x="3952814" y="4933872"/>
            <a:ext cx="618245" cy="396521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endCxn id="7" idx="6"/>
          </p:cNvCxnSpPr>
          <p:nvPr/>
        </p:nvCxnSpPr>
        <p:spPr>
          <a:xfrm rot="16200000" flipV="1">
            <a:off x="4085867" y="4519442"/>
            <a:ext cx="542156" cy="81528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41" idx="5"/>
            <a:endCxn id="42" idx="1"/>
          </p:cNvCxnSpPr>
          <p:nvPr/>
        </p:nvCxnSpPr>
        <p:spPr>
          <a:xfrm rot="5400000">
            <a:off x="6468009" y="4383522"/>
            <a:ext cx="519483" cy="243074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11" idx="4"/>
            <a:endCxn id="8" idx="4"/>
          </p:cNvCxnSpPr>
          <p:nvPr/>
        </p:nvCxnSpPr>
        <p:spPr>
          <a:xfrm rot="5400000" flipH="1">
            <a:off x="3752683" y="5237054"/>
            <a:ext cx="144016" cy="408404"/>
          </a:xfrm>
          <a:prstGeom prst="curvedConnector3">
            <a:avLst>
              <a:gd name="adj1" fmla="val -158732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3116433" y="3674282"/>
            <a:ext cx="5850279" cy="2515838"/>
            <a:chOff x="3116433" y="3674282"/>
            <a:chExt cx="5850279" cy="2515838"/>
          </a:xfrm>
        </p:grpSpPr>
        <p:grpSp>
          <p:nvGrpSpPr>
            <p:cNvPr id="100" name="Group 99"/>
            <p:cNvGrpSpPr/>
            <p:nvPr/>
          </p:nvGrpSpPr>
          <p:grpSpPr>
            <a:xfrm>
              <a:off x="3116433" y="3674282"/>
              <a:ext cx="5848055" cy="2515838"/>
              <a:chOff x="3116433" y="3674282"/>
              <a:chExt cx="5848055" cy="2515838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3116433" y="4001096"/>
                <a:ext cx="1688524" cy="1728192"/>
                <a:chOff x="3150317" y="2744923"/>
                <a:chExt cx="1688524" cy="1728192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3150317" y="2744923"/>
                  <a:ext cx="1688524" cy="1728192"/>
                  <a:chOff x="4788024" y="2420888"/>
                  <a:chExt cx="1688524" cy="1728192"/>
                </a:xfrm>
              </p:grpSpPr>
              <p:sp>
                <p:nvSpPr>
                  <p:cNvPr id="5" name="Oval 4"/>
                  <p:cNvSpPr/>
                  <p:nvPr/>
                </p:nvSpPr>
                <p:spPr>
                  <a:xfrm>
                    <a:off x="4788024" y="2996952"/>
                    <a:ext cx="288032" cy="2880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 smtClean="0">
                        <a:solidFill>
                          <a:schemeClr val="tx1"/>
                        </a:solidFill>
                      </a:rPr>
                      <a:t>1</a:t>
                    </a:r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Oval 5"/>
                  <p:cNvSpPr/>
                  <p:nvPr/>
                </p:nvSpPr>
                <p:spPr>
                  <a:xfrm>
                    <a:off x="5220072" y="2420888"/>
                    <a:ext cx="288032" cy="2880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7" name="Oval 6"/>
                  <p:cNvSpPr/>
                  <p:nvPr/>
                </p:nvSpPr>
                <p:spPr>
                  <a:xfrm>
                    <a:off x="5699740" y="2564904"/>
                    <a:ext cx="288032" cy="2880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5148064" y="3501008"/>
                    <a:ext cx="288032" cy="2880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5489416" y="2996952"/>
                    <a:ext cx="288032" cy="2880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10" name="Oval 9"/>
                  <p:cNvSpPr/>
                  <p:nvPr/>
                </p:nvSpPr>
                <p:spPr>
                  <a:xfrm>
                    <a:off x="5925284" y="3284984"/>
                    <a:ext cx="288032" cy="2880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 smtClean="0">
                        <a:solidFill>
                          <a:schemeClr val="tx1"/>
                        </a:solidFill>
                      </a:rPr>
                      <a:t>6</a:t>
                    </a:r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Oval 10"/>
                  <p:cNvSpPr/>
                  <p:nvPr/>
                </p:nvSpPr>
                <p:spPr>
                  <a:xfrm>
                    <a:off x="5556468" y="3645024"/>
                    <a:ext cx="288032" cy="2880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5987772" y="3861048"/>
                    <a:ext cx="288032" cy="2880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6188516" y="2963044"/>
                    <a:ext cx="288032" cy="2880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7</a:t>
                    </a:r>
                  </a:p>
                </p:txBody>
              </p:sp>
            </p:grpSp>
            <p:cxnSp>
              <p:nvCxnSpPr>
                <p:cNvPr id="73" name="Curved Connector 72"/>
                <p:cNvCxnSpPr>
                  <a:stCxn id="10" idx="7"/>
                  <a:endCxn id="13" idx="3"/>
                </p:cNvCxnSpPr>
                <p:nvPr/>
              </p:nvCxnSpPr>
              <p:spPr>
                <a:xfrm rot="5400000" flipH="1" flipV="1">
                  <a:off x="4504074" y="3562284"/>
                  <a:ext cx="118270" cy="59562"/>
                </a:xfrm>
                <a:prstGeom prst="curvedConnector3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urved Connector 78"/>
                <p:cNvCxnSpPr>
                  <a:stCxn id="5" idx="4"/>
                  <a:endCxn id="13" idx="1"/>
                </p:cNvCxnSpPr>
                <p:nvPr/>
              </p:nvCxnSpPr>
              <p:spPr>
                <a:xfrm rot="5400000" flipH="1" flipV="1">
                  <a:off x="3803781" y="2819811"/>
                  <a:ext cx="279759" cy="1298657"/>
                </a:xfrm>
                <a:prstGeom prst="curvedConnector5">
                  <a:avLst>
                    <a:gd name="adj1" fmla="val -424908"/>
                    <a:gd name="adj2" fmla="val 141348"/>
                    <a:gd name="adj3" fmla="val 181713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6403588" y="3674282"/>
                <a:ext cx="2560900" cy="2515838"/>
                <a:chOff x="6228184" y="2324064"/>
                <a:chExt cx="2808312" cy="2905136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6228184" y="2324064"/>
                  <a:ext cx="2808312" cy="2905136"/>
                  <a:chOff x="5652120" y="2252056"/>
                  <a:chExt cx="2808312" cy="2905136"/>
                </a:xfrm>
              </p:grpSpPr>
              <p:sp>
                <p:nvSpPr>
                  <p:cNvPr id="34" name="Rectangle 33"/>
                  <p:cNvSpPr/>
                  <p:nvPr/>
                </p:nvSpPr>
                <p:spPr>
                  <a:xfrm>
                    <a:off x="5652120" y="2276872"/>
                    <a:ext cx="792088" cy="288032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5832140" y="2252056"/>
                    <a:ext cx="2628292" cy="2880320"/>
                    <a:chOff x="5832140" y="2252056"/>
                    <a:chExt cx="2628292" cy="2880320"/>
                  </a:xfrm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6660232" y="2252056"/>
                      <a:ext cx="792088" cy="2880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7668344" y="2252056"/>
                      <a:ext cx="792088" cy="2880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5" name="Oval 34"/>
                    <p:cNvSpPr/>
                    <p:nvPr/>
                  </p:nvSpPr>
                  <p:spPr>
                    <a:xfrm>
                      <a:off x="6948264" y="2573288"/>
                      <a:ext cx="288032" cy="2880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36" name="Oval 35"/>
                    <p:cNvSpPr/>
                    <p:nvPr/>
                  </p:nvSpPr>
                  <p:spPr>
                    <a:xfrm>
                      <a:off x="6948264" y="3284984"/>
                      <a:ext cx="288032" cy="2880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" name="Oval 36"/>
                    <p:cNvSpPr/>
                    <p:nvPr/>
                  </p:nvSpPr>
                  <p:spPr>
                    <a:xfrm>
                      <a:off x="6948264" y="3933056"/>
                      <a:ext cx="288032" cy="2880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p:txBody>
                </p:sp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7884368" y="3212976"/>
                      <a:ext cx="288032" cy="2880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p:txBody>
                </p:sp>
                <p:sp>
                  <p:nvSpPr>
                    <p:cNvPr id="39" name="Oval 38"/>
                    <p:cNvSpPr/>
                    <p:nvPr/>
                  </p:nvSpPr>
                  <p:spPr>
                    <a:xfrm>
                      <a:off x="7884368" y="3861048"/>
                      <a:ext cx="288032" cy="2880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p:txBody>
                </p:sp>
                <p:sp>
                  <p:nvSpPr>
                    <p:cNvPr id="40" name="Oval 39"/>
                    <p:cNvSpPr/>
                    <p:nvPr/>
                  </p:nvSpPr>
                  <p:spPr>
                    <a:xfrm>
                      <a:off x="7884368" y="2564904"/>
                      <a:ext cx="288032" cy="2880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41" name="Oval 40"/>
                    <p:cNvSpPr/>
                    <p:nvPr/>
                  </p:nvSpPr>
                  <p:spPr>
                    <a:xfrm>
                      <a:off x="5895028" y="2665603"/>
                      <a:ext cx="288032" cy="2880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p:txBody>
                </p:sp>
                <p:sp>
                  <p:nvSpPr>
                    <p:cNvPr id="42" name="Oval 41"/>
                    <p:cNvSpPr/>
                    <p:nvPr/>
                  </p:nvSpPr>
                  <p:spPr>
                    <a:xfrm>
                      <a:off x="5832140" y="3469140"/>
                      <a:ext cx="288032" cy="2880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Oval 42"/>
                    <p:cNvSpPr/>
                    <p:nvPr/>
                  </p:nvSpPr>
                  <p:spPr>
                    <a:xfrm>
                      <a:off x="5956664" y="4124264"/>
                      <a:ext cx="288032" cy="2880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p:txBody>
                </p:sp>
                <p:cxnSp>
                  <p:nvCxnSpPr>
                    <p:cNvPr id="45" name="Curved Connector 44"/>
                    <p:cNvCxnSpPr>
                      <a:stCxn id="35" idx="4"/>
                      <a:endCxn id="36" idx="1"/>
                    </p:cNvCxnSpPr>
                    <p:nvPr/>
                  </p:nvCxnSpPr>
                  <p:spPr>
                    <a:xfrm rot="5400000">
                      <a:off x="6808441" y="3043325"/>
                      <a:ext cx="465845" cy="101835"/>
                    </a:xfrm>
                    <a:prstGeom prst="curvedConnector3">
                      <a:avLst/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Curved Connector 46"/>
                    <p:cNvCxnSpPr>
                      <a:stCxn id="36" idx="4"/>
                      <a:endCxn id="37" idx="2"/>
                    </p:cNvCxnSpPr>
                    <p:nvPr/>
                  </p:nvCxnSpPr>
                  <p:spPr>
                    <a:xfrm rot="5400000">
                      <a:off x="6768244" y="3753036"/>
                      <a:ext cx="504056" cy="144016"/>
                    </a:xfrm>
                    <a:prstGeom prst="curvedConnector4">
                      <a:avLst>
                        <a:gd name="adj1" fmla="val 35714"/>
                        <a:gd name="adj2" fmla="val 258732"/>
                      </a:avLst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Curved Connector 48"/>
                    <p:cNvCxnSpPr>
                      <a:stCxn id="35" idx="6"/>
                      <a:endCxn id="38" idx="2"/>
                    </p:cNvCxnSpPr>
                    <p:nvPr/>
                  </p:nvCxnSpPr>
                  <p:spPr>
                    <a:xfrm>
                      <a:off x="7236296" y="2717304"/>
                      <a:ext cx="648072" cy="639688"/>
                    </a:xfrm>
                    <a:prstGeom prst="curvedConnector3">
                      <a:avLst/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Curved Connector 58"/>
                    <p:cNvCxnSpPr>
                      <a:stCxn id="38" idx="0"/>
                      <a:endCxn id="40" idx="4"/>
                    </p:cNvCxnSpPr>
                    <p:nvPr/>
                  </p:nvCxnSpPr>
                  <p:spPr>
                    <a:xfrm rot="5400000" flipH="1" flipV="1">
                      <a:off x="7848364" y="3032956"/>
                      <a:ext cx="360040" cy="12700"/>
                    </a:xfrm>
                    <a:prstGeom prst="curvedConnector3">
                      <a:avLst/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Curved Connector 60"/>
                    <p:cNvCxnSpPr>
                      <a:stCxn id="38" idx="5"/>
                      <a:endCxn id="39" idx="1"/>
                    </p:cNvCxnSpPr>
                    <p:nvPr/>
                  </p:nvCxnSpPr>
                  <p:spPr>
                    <a:xfrm rot="5400000">
                      <a:off x="7806183" y="3579193"/>
                      <a:ext cx="444402" cy="203670"/>
                    </a:xfrm>
                    <a:prstGeom prst="curvedConnector3">
                      <a:avLst/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Curved Connector 66"/>
                    <p:cNvCxnSpPr>
                      <a:stCxn id="35" idx="3"/>
                      <a:endCxn id="41" idx="6"/>
                    </p:cNvCxnSpPr>
                    <p:nvPr/>
                  </p:nvCxnSpPr>
                  <p:spPr>
                    <a:xfrm rot="5400000" flipH="1">
                      <a:off x="6581993" y="2410687"/>
                      <a:ext cx="9520" cy="807385"/>
                    </a:xfrm>
                    <a:prstGeom prst="curvedConnector4">
                      <a:avLst>
                        <a:gd name="adj1" fmla="val -2401261"/>
                        <a:gd name="adj2" fmla="val 52612"/>
                      </a:avLst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Curved Connector 70"/>
                    <p:cNvCxnSpPr>
                      <a:stCxn id="39" idx="4"/>
                      <a:endCxn id="37" idx="5"/>
                    </p:cNvCxnSpPr>
                    <p:nvPr/>
                  </p:nvCxnSpPr>
                  <p:spPr>
                    <a:xfrm rot="5400000">
                      <a:off x="7596337" y="3746859"/>
                      <a:ext cx="29827" cy="834269"/>
                    </a:xfrm>
                    <a:prstGeom prst="curvedConnector3">
                      <a:avLst>
                        <a:gd name="adj1" fmla="val 1007839"/>
                      </a:avLst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Curved Connector 83"/>
                    <p:cNvCxnSpPr>
                      <a:endCxn id="43" idx="7"/>
                    </p:cNvCxnSpPr>
                    <p:nvPr/>
                  </p:nvCxnSpPr>
                  <p:spPr>
                    <a:xfrm rot="10800000" flipV="1">
                      <a:off x="6202515" y="3477121"/>
                      <a:ext cx="813154" cy="689324"/>
                    </a:xfrm>
                    <a:prstGeom prst="curvedConnector2">
                      <a:avLst/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94" name="Curved Connector 93"/>
                <p:cNvCxnSpPr>
                  <a:stCxn id="41" idx="4"/>
                  <a:endCxn id="42" idx="0"/>
                </p:cNvCxnSpPr>
                <p:nvPr/>
              </p:nvCxnSpPr>
              <p:spPr>
                <a:xfrm rot="5400000">
                  <a:off x="6325912" y="3251951"/>
                  <a:ext cx="515505" cy="62888"/>
                </a:xfrm>
                <a:prstGeom prst="curvedConnector3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urved Connector 95"/>
                <p:cNvCxnSpPr>
                  <a:stCxn id="42" idx="4"/>
                  <a:endCxn id="43" idx="1"/>
                </p:cNvCxnSpPr>
                <p:nvPr/>
              </p:nvCxnSpPr>
              <p:spPr>
                <a:xfrm rot="16200000" flipH="1">
                  <a:off x="6358928" y="4022471"/>
                  <a:ext cx="409273" cy="22689"/>
                </a:xfrm>
                <a:prstGeom prst="curvedConnector3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Right Arrow 98"/>
              <p:cNvSpPr/>
              <p:nvPr/>
            </p:nvSpPr>
            <p:spPr>
              <a:xfrm>
                <a:off x="5292080" y="5009208"/>
                <a:ext cx="936104" cy="245531"/>
              </a:xfrm>
              <a:prstGeom prst="rightArrow">
                <a:avLst/>
              </a:prstGeom>
              <a:solidFill>
                <a:schemeClr val="bg1"/>
              </a:solidFill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6403589" y="5805264"/>
              <a:ext cx="722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P0</a:t>
              </a:r>
              <a:endParaRPr lang="en-GB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308304" y="5805264"/>
              <a:ext cx="722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P1</a:t>
              </a:r>
              <a:endParaRPr lang="en-GB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244408" y="5805264"/>
              <a:ext cx="722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P2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63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Parallelisation Strategies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200" dirty="0"/>
              <a:t>Automatic</a:t>
            </a:r>
          </a:p>
          <a:p>
            <a:pPr lvl="1">
              <a:defRPr/>
            </a:pPr>
            <a:r>
              <a:rPr lang="en-US" sz="2200" dirty="0"/>
              <a:t>Compiler can analyze serial loops for potential parallel execution </a:t>
            </a:r>
          </a:p>
          <a:p>
            <a:pPr>
              <a:defRPr/>
            </a:pPr>
            <a:r>
              <a:rPr lang="en-US" sz="2200" dirty="0"/>
              <a:t>Compiler Directives</a:t>
            </a:r>
          </a:p>
          <a:p>
            <a:pPr lvl="1">
              <a:defRPr/>
            </a:pPr>
            <a:r>
              <a:rPr lang="en-US" sz="2200" dirty="0"/>
              <a:t>Help compiler determine which parts to parallelized and how</a:t>
            </a:r>
          </a:p>
          <a:p>
            <a:pPr>
              <a:defRPr/>
            </a:pPr>
            <a:r>
              <a:rPr lang="en-US" sz="2200" dirty="0"/>
              <a:t>Message Passing</a:t>
            </a:r>
          </a:p>
          <a:p>
            <a:pPr lvl="1">
              <a:defRPr/>
            </a:pPr>
            <a:r>
              <a:rPr lang="en-US" sz="2200" dirty="0"/>
              <a:t>Two sided, send and receive communication between processes</a:t>
            </a:r>
          </a:p>
          <a:p>
            <a:pPr>
              <a:defRPr/>
            </a:pPr>
            <a:r>
              <a:rPr lang="en-US" sz="2200" dirty="0"/>
              <a:t>Using Parallel Libraries</a:t>
            </a:r>
          </a:p>
          <a:p>
            <a:pPr lvl="1">
              <a:defRPr/>
            </a:pPr>
            <a:r>
              <a:rPr lang="en-US" sz="2200" dirty="0"/>
              <a:t>A large collection of functions that can benefit applications and provide immediate performance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9698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Shared Memory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842992" cy="4525963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  <a:defRPr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Advantages:</a:t>
            </a:r>
          </a:p>
          <a:p>
            <a:pPr algn="just">
              <a:lnSpc>
                <a:spcPct val="90000"/>
              </a:lnSpc>
              <a:defRPr/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The notion of data ownership is lacking, so there is no need to specify explicitly the communication of data between tasks </a:t>
            </a:r>
          </a:p>
          <a:p>
            <a:pPr algn="just">
              <a:lnSpc>
                <a:spcPct val="90000"/>
              </a:lnSpc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Program development can often be simplified </a:t>
            </a:r>
            <a:endParaRPr lang="en-GB" sz="2200" i="1" dirty="0">
              <a:latin typeface="Tahoma" charset="0"/>
              <a:ea typeface="ＭＳ Ｐゴシック" charset="0"/>
            </a:endParaRPr>
          </a:p>
          <a:p>
            <a:pPr marL="342900" lvl="1" indent="-342900" algn="just">
              <a:lnSpc>
                <a:spcPct val="90000"/>
              </a:lnSpc>
              <a:buFont typeface="Arial" charset="0"/>
              <a:buNone/>
              <a:defRPr/>
            </a:pPr>
            <a:endParaRPr lang="en-GB" sz="2200" i="1" dirty="0">
              <a:latin typeface="Tahoma" charset="0"/>
              <a:ea typeface="ＭＳ Ｐゴシック" charset="0"/>
            </a:endParaRPr>
          </a:p>
          <a:p>
            <a:pPr marL="342900" lvl="1" indent="-342900" algn="just">
              <a:lnSpc>
                <a:spcPct val="90000"/>
              </a:lnSpc>
              <a:buFont typeface="Arial" charset="0"/>
              <a:buNone/>
              <a:defRPr/>
            </a:pPr>
            <a:r>
              <a:rPr lang="en-GB" sz="2200" i="1" dirty="0">
                <a:latin typeface="Tahoma" charset="0"/>
                <a:ea typeface="ＭＳ Ｐゴシック" charset="0"/>
              </a:rPr>
              <a:t>Example</a:t>
            </a:r>
            <a:r>
              <a:rPr lang="en-GB" sz="2200" dirty="0">
                <a:latin typeface="Tahoma" charset="0"/>
                <a:ea typeface="ＭＳ Ｐゴシック" charset="0"/>
              </a:rPr>
              <a:t>: </a:t>
            </a:r>
            <a:r>
              <a:rPr lang="en-GB" sz="2200" dirty="0" err="1">
                <a:latin typeface="Tahoma" charset="0"/>
                <a:ea typeface="ＭＳ Ｐゴシック" charset="0"/>
              </a:rPr>
              <a:t>OpenMP</a:t>
            </a:r>
            <a:endParaRPr lang="en-GB" sz="2200" dirty="0">
              <a:latin typeface="Tahoma" charset="0"/>
              <a:ea typeface="ＭＳ Ｐゴシック" charset="0"/>
            </a:endParaRPr>
          </a:p>
          <a:p>
            <a:pPr marL="342900" lvl="1" indent="-342900" algn="just">
              <a:lnSpc>
                <a:spcPct val="90000"/>
              </a:lnSpc>
              <a:buFont typeface="Arial" charset="0"/>
              <a:buNone/>
              <a:defRPr/>
            </a:pPr>
            <a:endParaRPr lang="en-GB" sz="2200" dirty="0">
              <a:latin typeface="Tahoma" charset="0"/>
              <a:ea typeface="ＭＳ Ｐゴシック" charset="0"/>
            </a:endParaRPr>
          </a:p>
          <a:p>
            <a:pPr marL="342900" lvl="1" indent="-342900" algn="just">
              <a:lnSpc>
                <a:spcPct val="90000"/>
              </a:lnSpc>
              <a:buFont typeface="Arial" charset="0"/>
              <a:buNone/>
              <a:defRPr/>
            </a:pPr>
            <a:r>
              <a:rPr lang="en-GB" sz="2200" dirty="0">
                <a:latin typeface="Tahoma" charset="0"/>
                <a:ea typeface="ＭＳ Ｐゴシック" charset="0"/>
              </a:rPr>
              <a:t>Fork-join Model</a:t>
            </a:r>
            <a:endParaRPr lang="en-US" sz="2200" dirty="0">
              <a:latin typeface="Tahoma" charset="0"/>
              <a:ea typeface="ＭＳ Ｐゴシック" charset="0"/>
            </a:endParaRP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28" name="Group 27"/>
          <p:cNvGrpSpPr/>
          <p:nvPr/>
        </p:nvGrpSpPr>
        <p:grpSpPr>
          <a:xfrm>
            <a:off x="6804248" y="1124744"/>
            <a:ext cx="2026860" cy="4824536"/>
            <a:chOff x="7020272" y="1268760"/>
            <a:chExt cx="2026860" cy="4824536"/>
          </a:xfrm>
        </p:grpSpPr>
        <p:sp>
          <p:nvSpPr>
            <p:cNvPr id="5" name="Oval 4"/>
            <p:cNvSpPr/>
            <p:nvPr/>
          </p:nvSpPr>
          <p:spPr>
            <a:xfrm>
              <a:off x="7110144" y="2132856"/>
              <a:ext cx="1872208" cy="57606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Parallel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4288" y="4725144"/>
              <a:ext cx="1872208" cy="57606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End Parallel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4"/>
            </p:cNvCxnSpPr>
            <p:nvPr/>
          </p:nvCxnSpPr>
          <p:spPr>
            <a:xfrm>
              <a:off x="8046248" y="2708920"/>
              <a:ext cx="0" cy="4320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4"/>
            </p:cNvCxnSpPr>
            <p:nvPr/>
          </p:nvCxnSpPr>
          <p:spPr>
            <a:xfrm flipH="1">
              <a:off x="7308304" y="2708920"/>
              <a:ext cx="737944" cy="3600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4"/>
            </p:cNvCxnSpPr>
            <p:nvPr/>
          </p:nvCxnSpPr>
          <p:spPr>
            <a:xfrm>
              <a:off x="8046248" y="2708920"/>
              <a:ext cx="846232" cy="3600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308304" y="3356992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8820472" y="3356992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028384" y="3356992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164288" y="3059668"/>
              <a:ext cx="1882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Threads</a:t>
              </a:r>
              <a:endParaRPr lang="en-GB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64288" y="3851756"/>
              <a:ext cx="1882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Computation</a:t>
              </a:r>
              <a:endParaRPr lang="en-GB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8028384" y="4221088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254160" y="4221088"/>
              <a:ext cx="792088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8060222" y="4221088"/>
              <a:ext cx="72008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8100392" y="5301208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8028384" y="1700808"/>
              <a:ext cx="0" cy="4320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20272" y="1268760"/>
              <a:ext cx="1882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Master thread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64288" y="5723964"/>
              <a:ext cx="1882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Master thread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6524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OpenMP</a:t>
            </a:r>
            <a:r>
              <a:rPr lang="en-GB" dirty="0" smtClean="0"/>
              <a:t> Example 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3989039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buNone/>
              <a:defRPr/>
            </a:pPr>
            <a:r>
              <a:rPr lang="nb-NO" sz="2000" dirty="0" smtClean="0">
                <a:latin typeface="Tahoma" charset="0"/>
                <a:ea typeface="ＭＳ Ｐゴシック" charset="0"/>
              </a:rPr>
              <a:t>double </a:t>
            </a:r>
            <a:r>
              <a:rPr lang="nb-NO" sz="2000" dirty="0" err="1">
                <a:latin typeface="Tahoma" charset="0"/>
                <a:ea typeface="ＭＳ Ｐゴシック" charset="0"/>
              </a:rPr>
              <a:t>dot</a:t>
            </a:r>
            <a:r>
              <a:rPr lang="nb-NO" sz="2000" dirty="0">
                <a:latin typeface="Tahoma" charset="0"/>
                <a:ea typeface="ＭＳ Ｐゴシック" charset="0"/>
              </a:rPr>
              <a:t>(double *</a:t>
            </a:r>
            <a:r>
              <a:rPr lang="nb-NO" sz="2000" dirty="0" err="1">
                <a:latin typeface="Tahoma" charset="0"/>
                <a:ea typeface="ＭＳ Ｐゴシック" charset="0"/>
              </a:rPr>
              <a:t>A,double</a:t>
            </a:r>
            <a:r>
              <a:rPr lang="nb-NO" sz="2000" dirty="0">
                <a:latin typeface="Tahoma" charset="0"/>
                <a:ea typeface="ＭＳ Ｐゴシック" charset="0"/>
              </a:rPr>
              <a:t> *B, </a:t>
            </a:r>
            <a:r>
              <a:rPr lang="nb-NO" sz="2000" dirty="0" err="1">
                <a:latin typeface="Tahoma" charset="0"/>
                <a:ea typeface="ＭＳ Ｐゴシック" charset="0"/>
              </a:rPr>
              <a:t>int</a:t>
            </a:r>
            <a:r>
              <a:rPr lang="nb-NO" sz="2000" dirty="0">
                <a:latin typeface="Tahoma" charset="0"/>
                <a:ea typeface="ＭＳ Ｐゴシック" charset="0"/>
              </a:rPr>
              <a:t> n)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nb-NO" sz="2000" dirty="0">
                <a:latin typeface="Tahoma" charset="0"/>
                <a:ea typeface="ＭＳ Ｐゴシック" charset="0"/>
              </a:rPr>
              <a:t>{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nb-NO" sz="2000" dirty="0">
                <a:latin typeface="Tahoma" charset="0"/>
                <a:ea typeface="ＭＳ Ｐゴシック" charset="0"/>
              </a:rPr>
              <a:t>  </a:t>
            </a:r>
            <a:r>
              <a:rPr lang="nb-NO" sz="2000" dirty="0" err="1">
                <a:latin typeface="Tahoma" charset="0"/>
                <a:ea typeface="ＭＳ Ｐゴシック" charset="0"/>
              </a:rPr>
              <a:t>int</a:t>
            </a:r>
            <a:r>
              <a:rPr lang="nb-NO" sz="2000" dirty="0">
                <a:latin typeface="Tahoma" charset="0"/>
                <a:ea typeface="ＭＳ Ｐゴシック" charset="0"/>
              </a:rPr>
              <a:t> i;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nb-NO" sz="2000" dirty="0">
                <a:latin typeface="Tahoma" charset="0"/>
                <a:ea typeface="ＭＳ Ｐゴシック" charset="0"/>
              </a:rPr>
              <a:t>  double s=0.0d;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nb-NO" sz="2000" dirty="0" smtClean="0">
                <a:latin typeface="Tahoma" charset="0"/>
                <a:ea typeface="ＭＳ Ｐゴシック" charset="0"/>
              </a:rPr>
              <a:t>#</a:t>
            </a:r>
            <a:r>
              <a:rPr lang="nb-NO" sz="2000" dirty="0" err="1" smtClean="0">
                <a:latin typeface="Tahoma" charset="0"/>
                <a:ea typeface="ＭＳ Ｐゴシック" charset="0"/>
              </a:rPr>
              <a:t>pragma</a:t>
            </a:r>
            <a:r>
              <a:rPr lang="nb-NO" sz="2000" dirty="0" smtClean="0">
                <a:latin typeface="Tahoma" charset="0"/>
                <a:ea typeface="ＭＳ Ｐゴシック" charset="0"/>
              </a:rPr>
              <a:t> </a:t>
            </a:r>
            <a:r>
              <a:rPr lang="nb-NO" sz="2000" dirty="0" err="1" smtClean="0">
                <a:latin typeface="Tahoma" charset="0"/>
                <a:ea typeface="ＭＳ Ｐゴシック" charset="0"/>
              </a:rPr>
              <a:t>omp</a:t>
            </a:r>
            <a:r>
              <a:rPr lang="nb-NO" sz="2000" dirty="0" smtClean="0">
                <a:latin typeface="Tahoma" charset="0"/>
                <a:ea typeface="ＭＳ Ｐゴシック" charset="0"/>
              </a:rPr>
              <a:t> </a:t>
            </a:r>
            <a:r>
              <a:rPr lang="nb-NO" sz="2000" dirty="0" err="1" smtClean="0">
                <a:latin typeface="Tahoma" charset="0"/>
                <a:ea typeface="ＭＳ Ｐゴシック" charset="0"/>
              </a:rPr>
              <a:t>parallel</a:t>
            </a:r>
            <a:r>
              <a:rPr lang="nb-NO" sz="2000" dirty="0" smtClean="0">
                <a:latin typeface="Tahoma" charset="0"/>
                <a:ea typeface="ＭＳ Ｐゴシック" charset="0"/>
              </a:rPr>
              <a:t> for </a:t>
            </a:r>
            <a:r>
              <a:rPr lang="nb-NO" sz="2000" dirty="0" err="1" smtClean="0">
                <a:latin typeface="Tahoma" charset="0"/>
                <a:ea typeface="ＭＳ Ｐゴシック" charset="0"/>
              </a:rPr>
              <a:t>reduction</a:t>
            </a:r>
            <a:r>
              <a:rPr lang="nb-NO" sz="2000" dirty="0" smtClean="0">
                <a:latin typeface="Tahoma" charset="0"/>
                <a:ea typeface="ＭＳ Ｐゴシック" charset="0"/>
              </a:rPr>
              <a:t>(+:s), </a:t>
            </a:r>
            <a:r>
              <a:rPr lang="nb-NO" sz="2000" dirty="0" err="1" smtClean="0">
                <a:latin typeface="Tahoma" charset="0"/>
                <a:ea typeface="ＭＳ Ｐゴシック" charset="0"/>
              </a:rPr>
              <a:t>shared</a:t>
            </a:r>
            <a:r>
              <a:rPr lang="nb-NO" sz="2000" dirty="0" smtClean="0">
                <a:latin typeface="Tahoma" charset="0"/>
                <a:ea typeface="ＭＳ Ｐゴシック" charset="0"/>
              </a:rPr>
              <a:t>(A,B), private(i)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nb-NO" sz="2000" dirty="0" smtClean="0">
                <a:latin typeface="Tahoma" charset="0"/>
                <a:ea typeface="ＭＳ Ｐゴシック" charset="0"/>
              </a:rPr>
              <a:t>  </a:t>
            </a:r>
            <a:r>
              <a:rPr lang="nb-NO" sz="2000" dirty="0">
                <a:latin typeface="Tahoma" charset="0"/>
                <a:ea typeface="ＭＳ Ｐゴシック" charset="0"/>
              </a:rPr>
              <a:t>for(i=0; i&lt;n; ++i) {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nb-NO" sz="2000" dirty="0">
                <a:latin typeface="Tahoma" charset="0"/>
                <a:ea typeface="ＭＳ Ｐゴシック" charset="0"/>
              </a:rPr>
              <a:t>    s+=A[i]*B[i];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nb-NO" sz="2000" dirty="0">
                <a:latin typeface="Tahoma" charset="0"/>
                <a:ea typeface="ＭＳ Ｐゴシック" charset="0"/>
              </a:rPr>
              <a:t>  }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nb-NO" sz="2000" dirty="0">
                <a:latin typeface="Tahoma" charset="0"/>
                <a:ea typeface="ＭＳ Ｐゴシック" charset="0"/>
              </a:rPr>
              <a:t>  </a:t>
            </a:r>
            <a:r>
              <a:rPr lang="nb-NO" sz="2000" dirty="0" err="1">
                <a:latin typeface="Tahoma" charset="0"/>
                <a:ea typeface="ＭＳ Ｐゴシック" charset="0"/>
              </a:rPr>
              <a:t>return</a:t>
            </a:r>
            <a:r>
              <a:rPr lang="nb-NO" sz="2000" dirty="0">
                <a:latin typeface="Tahoma" charset="0"/>
                <a:ea typeface="ＭＳ Ｐゴシック" charset="0"/>
              </a:rPr>
              <a:t> s;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nb-NO" sz="2000" dirty="0" smtClean="0">
                <a:latin typeface="Tahoma" charset="0"/>
                <a:ea typeface="ＭＳ Ｐゴシック" charset="0"/>
              </a:rPr>
              <a:t>}</a:t>
            </a:r>
            <a:endParaRPr lang="en-US" sz="2000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58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OpenMP</a:t>
            </a:r>
            <a:r>
              <a:rPr lang="en-GB" dirty="0" smtClean="0"/>
              <a:t> Example Fortran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398903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90000"/>
              </a:lnSpc>
              <a:buNone/>
              <a:defRPr/>
            </a:pPr>
            <a:r>
              <a:rPr lang="nl-NL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>
                <a:latin typeface="Tahoma" charset="0"/>
                <a:ea typeface="ＭＳ Ｐゴシック" charset="0"/>
              </a:rPr>
              <a:t> real(kind=8) function dot(</a:t>
            </a:r>
            <a:r>
              <a:rPr lang="en-US" sz="2000" dirty="0" err="1">
                <a:latin typeface="Tahoma" charset="0"/>
                <a:ea typeface="ＭＳ Ｐゴシック" charset="0"/>
              </a:rPr>
              <a:t>a,b,n</a:t>
            </a:r>
            <a:r>
              <a:rPr lang="en-US" sz="2000" dirty="0">
                <a:latin typeface="Tahoma" charset="0"/>
                <a:ea typeface="ＭＳ Ｐゴシック" charset="0"/>
              </a:rPr>
              <a:t>)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real(kind=8), intent(in) :: a(:),b(:)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integer, intent(in) :: n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integer :: </a:t>
            </a:r>
            <a:r>
              <a:rPr lang="en-US" sz="2000" dirty="0" err="1">
                <a:latin typeface="Tahoma" charset="0"/>
                <a:ea typeface="ＭＳ Ｐゴシック" charset="0"/>
              </a:rPr>
              <a:t>i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real(kind=8) :: s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s=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0.0_8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 smtClean="0">
                <a:latin typeface="Tahoma" charset="0"/>
                <a:ea typeface="ＭＳ Ｐゴシック" charset="0"/>
              </a:rPr>
              <a:t>!$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omp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parallel do reduction(+:s), shared(A,B), private(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i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)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do </a:t>
            </a:r>
            <a:r>
              <a:rPr lang="en-US" sz="2000" dirty="0" err="1">
                <a:latin typeface="Tahoma" charset="0"/>
                <a:ea typeface="ＭＳ Ｐゴシック" charset="0"/>
              </a:rPr>
              <a:t>i</a:t>
            </a:r>
            <a:r>
              <a:rPr lang="en-US" sz="2000" dirty="0">
                <a:latin typeface="Tahoma" charset="0"/>
                <a:ea typeface="ＭＳ Ｐゴシック" charset="0"/>
              </a:rPr>
              <a:t>=1,n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  s=</a:t>
            </a:r>
            <a:r>
              <a:rPr lang="en-US" sz="2000" dirty="0" err="1">
                <a:latin typeface="Tahoma" charset="0"/>
                <a:ea typeface="ＭＳ Ｐゴシック" charset="0"/>
              </a:rPr>
              <a:t>s+a</a:t>
            </a:r>
            <a:r>
              <a:rPr lang="en-US" sz="2000" dirty="0">
                <a:latin typeface="Tahoma" charset="0"/>
                <a:ea typeface="ＭＳ Ｐゴシック" charset="0"/>
              </a:rPr>
              <a:t>(</a:t>
            </a:r>
            <a:r>
              <a:rPr lang="en-US" sz="2000" dirty="0" err="1">
                <a:latin typeface="Tahoma" charset="0"/>
                <a:ea typeface="ＭＳ Ｐゴシック" charset="0"/>
              </a:rPr>
              <a:t>i</a:t>
            </a:r>
            <a:r>
              <a:rPr lang="en-US" sz="2000" dirty="0">
                <a:latin typeface="Tahoma" charset="0"/>
                <a:ea typeface="ＭＳ Ｐゴシック" charset="0"/>
              </a:rPr>
              <a:t>)*b(</a:t>
            </a:r>
            <a:r>
              <a:rPr lang="en-US" sz="2000" dirty="0" err="1">
                <a:latin typeface="Tahoma" charset="0"/>
                <a:ea typeface="ＭＳ Ｐゴシック" charset="0"/>
              </a:rPr>
              <a:t>i</a:t>
            </a:r>
            <a:r>
              <a:rPr lang="en-US" sz="2000" dirty="0">
                <a:latin typeface="Tahoma" charset="0"/>
                <a:ea typeface="ＭＳ Ｐゴシック" charset="0"/>
              </a:rPr>
              <a:t>)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end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do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 smtClean="0">
                <a:latin typeface="Tahoma" charset="0"/>
                <a:ea typeface="ＭＳ Ｐゴシック" charset="0"/>
              </a:rPr>
              <a:t>!$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omp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end parallel do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dot=s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end function dot</a:t>
            </a:r>
          </a:p>
        </p:txBody>
      </p:sp>
    </p:spTree>
    <p:extLst>
      <p:ext uri="{BB962C8B-B14F-4D97-AF65-F5344CB8AC3E}">
        <p14:creationId xmlns:p14="http://schemas.microsoft.com/office/powerpoint/2010/main" val="241223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continually demand greater computational power</a:t>
            </a:r>
          </a:p>
          <a:p>
            <a:r>
              <a:rPr lang="en-US" dirty="0"/>
              <a:t>We want to reduce the execution time of our important applications</a:t>
            </a:r>
          </a:p>
          <a:p>
            <a:r>
              <a:rPr lang="en-US" dirty="0"/>
              <a:t>We want to overcome the limitations of desktop computing architectures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05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Memory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FontTx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The message passing model demonstrates the following characteristics:   </a:t>
            </a:r>
          </a:p>
          <a:p>
            <a:pPr algn="just">
              <a:defRPr/>
            </a:pPr>
            <a:r>
              <a:rPr lang="en-US" dirty="0">
                <a:ea typeface="ＭＳ Ｐゴシック" charset="0"/>
              </a:rPr>
              <a:t>A set of processors that use their own local memory during computation.</a:t>
            </a:r>
          </a:p>
          <a:p>
            <a:pPr algn="just">
              <a:defRPr/>
            </a:pPr>
            <a:r>
              <a:rPr lang="en-US" dirty="0">
                <a:ea typeface="ＭＳ Ｐゴシック" charset="0"/>
              </a:rPr>
              <a:t>Processors exchange data through communications by sending and receiving messages. </a:t>
            </a:r>
          </a:p>
          <a:p>
            <a:pPr algn="just">
              <a:defRPr/>
            </a:pPr>
            <a:r>
              <a:rPr lang="en-US" dirty="0">
                <a:ea typeface="ＭＳ Ｐゴシック" charset="0"/>
              </a:rPr>
              <a:t>Data transfer usually requires cooperative operations to be performed by each process. For example, a send operation must have a matching receive operation. </a:t>
            </a:r>
            <a:endParaRPr lang="en-US" dirty="0" smtClean="0">
              <a:ea typeface="ＭＳ Ｐゴシック" charset="0"/>
            </a:endParaRPr>
          </a:p>
          <a:p>
            <a:pPr algn="just">
              <a:defRPr/>
            </a:pPr>
            <a:r>
              <a:rPr lang="en-US" dirty="0" smtClean="0">
                <a:ea typeface="ＭＳ Ｐゴシック" charset="0"/>
              </a:rPr>
              <a:t>Example: MPI</a:t>
            </a:r>
            <a:endParaRPr lang="en-US" dirty="0">
              <a:ea typeface="ＭＳ Ｐゴシック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25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Send/Receive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762000" y="1524000"/>
            <a:ext cx="7391400" cy="3581400"/>
            <a:chOff x="762000" y="1524000"/>
            <a:chExt cx="7391400" cy="358140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762000" y="1524000"/>
              <a:ext cx="3352800" cy="25908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itchFamily="-112" charset="0"/>
                <a:ea typeface="+mn-ea"/>
                <a:cs typeface="+mn-cs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800600" y="1524000"/>
              <a:ext cx="3352800" cy="25908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itchFamily="-112" charset="0"/>
                <a:ea typeface="+mn-ea"/>
                <a:cs typeface="+mn-cs"/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910293" y="1676400"/>
              <a:ext cx="1066800" cy="99060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>
              <a:prstShdw prst="shdw17" dist="17961" dir="2700000">
                <a:srgbClr val="1F3D99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0"/>
                <a:buNone/>
              </a:pPr>
              <a:r>
                <a:rPr kumimoji="1" lang="en-US" altLang="ko-KR" sz="2000" b="0" dirty="0">
                  <a:solidFill>
                    <a:schemeClr val="bg1"/>
                  </a:solidFill>
                  <a:latin typeface="+mj-lt"/>
                  <a:ea typeface="굴림" charset="0"/>
                  <a:cs typeface="굴림" charset="0"/>
                </a:rPr>
                <a:t>process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990600" y="3063875"/>
              <a:ext cx="2895600" cy="8382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prstShdw prst="shdw17" dist="17961" dir="2700000">
                <a:srgbClr val="99993D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H="1">
              <a:off x="1219200" y="5105400"/>
              <a:ext cx="655320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H="1">
              <a:off x="2438400" y="4114800"/>
              <a:ext cx="0" cy="99060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6477000" y="4114800"/>
              <a:ext cx="0" cy="99060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5029200" y="3063875"/>
              <a:ext cx="2895600" cy="83820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prstShdw prst="shdw17" dist="17961" dir="2700000">
                <a:srgbClr val="99993D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" name="Group 37"/>
            <p:cNvGrpSpPr>
              <a:grpSpLocks/>
            </p:cNvGrpSpPr>
            <p:nvPr/>
          </p:nvGrpSpPr>
          <p:grpSpPr bwMode="auto">
            <a:xfrm>
              <a:off x="2667000" y="3673475"/>
              <a:ext cx="3581400" cy="1203325"/>
              <a:chOff x="1728" y="2756"/>
              <a:chExt cx="2256" cy="758"/>
            </a:xfrm>
          </p:grpSpPr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>
                <a:off x="1728" y="2756"/>
                <a:ext cx="0" cy="758"/>
              </a:xfrm>
              <a:prstGeom prst="line">
                <a:avLst/>
              </a:prstGeom>
              <a:noFill/>
              <a:ln w="508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>
                <a:off x="1728" y="3514"/>
                <a:ext cx="2256" cy="0"/>
              </a:xfrm>
              <a:prstGeom prst="line">
                <a:avLst/>
              </a:prstGeom>
              <a:noFill/>
              <a:ln w="508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5"/>
              <p:cNvSpPr>
                <a:spLocks noChangeShapeType="1"/>
              </p:cNvSpPr>
              <p:nvPr/>
            </p:nvSpPr>
            <p:spPr bwMode="auto">
              <a:xfrm>
                <a:off x="3984" y="2756"/>
                <a:ext cx="0" cy="758"/>
              </a:xfrm>
              <a:prstGeom prst="line">
                <a:avLst/>
              </a:prstGeom>
              <a:noFill/>
              <a:ln w="50800">
                <a:solidFill>
                  <a:srgbClr val="FF66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2438400" y="2682875"/>
              <a:ext cx="0" cy="38100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3733800" y="4343400"/>
              <a:ext cx="1447800" cy="381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0"/>
                <a:buNone/>
              </a:pPr>
              <a:r>
                <a:rPr kumimoji="1" lang="en-US" altLang="ko-KR" sz="2000" dirty="0">
                  <a:solidFill>
                    <a:srgbClr val="000000"/>
                  </a:solidFill>
                  <a:latin typeface="+mj-lt"/>
                  <a:ea typeface="굴림" charset="0"/>
                  <a:cs typeface="굴림" charset="0"/>
                </a:rPr>
                <a:t>m</a:t>
              </a:r>
              <a:r>
                <a:rPr kumimoji="1" lang="en-US" altLang="ko-KR" sz="2000" dirty="0" smtClean="0">
                  <a:solidFill>
                    <a:srgbClr val="000000"/>
                  </a:solidFill>
                  <a:latin typeface="+mj-lt"/>
                  <a:ea typeface="굴림" charset="0"/>
                  <a:cs typeface="굴림" charset="0"/>
                </a:rPr>
                <a:t>essage(Y)</a:t>
              </a:r>
              <a:endParaRPr kumimoji="1" lang="en-US" altLang="ko-KR" sz="2000" dirty="0">
                <a:solidFill>
                  <a:srgbClr val="000000"/>
                </a:solidFill>
                <a:latin typeface="+mj-lt"/>
                <a:ea typeface="굴림" charset="0"/>
                <a:cs typeface="굴림" charset="0"/>
              </a:endParaRPr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1905000" y="3292475"/>
              <a:ext cx="1447800" cy="381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0"/>
                <a:buNone/>
              </a:pPr>
              <a:r>
                <a:rPr kumimoji="1" lang="en-US" altLang="ko-KR" sz="2000">
                  <a:solidFill>
                    <a:srgbClr val="000000"/>
                  </a:solidFill>
                  <a:latin typeface="+mj-lt"/>
                  <a:ea typeface="굴림" charset="0"/>
                  <a:cs typeface="굴림" charset="0"/>
                </a:rPr>
                <a:t>Y</a:t>
              </a:r>
            </a:p>
          </p:txBody>
        </p:sp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5562600" y="3292475"/>
              <a:ext cx="1447800" cy="381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0"/>
                <a:buNone/>
              </a:pPr>
              <a:r>
                <a:rPr kumimoji="1" lang="en-US" altLang="ko-KR" sz="2000" dirty="0" smtClean="0">
                  <a:solidFill>
                    <a:srgbClr val="000000"/>
                  </a:solidFill>
                  <a:latin typeface="Georgia" charset="0"/>
                  <a:ea typeface="굴림" charset="0"/>
                  <a:cs typeface="굴림" charset="0"/>
                </a:rPr>
                <a:t>Y</a:t>
              </a:r>
              <a:endParaRPr kumimoji="1" lang="en-US" altLang="ko-KR" sz="2000" dirty="0">
                <a:solidFill>
                  <a:srgbClr val="000000"/>
                </a:solidFill>
                <a:latin typeface="Georgia" charset="0"/>
                <a:ea typeface="굴림" charset="0"/>
                <a:cs typeface="굴림" charset="0"/>
              </a:endParaRP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2714625" y="2590800"/>
              <a:ext cx="104387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2pPr>
              <a:lvl3pPr eaLnBrk="0" hangingPunct="0"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3pPr>
              <a:lvl4pPr eaLnBrk="0" hangingPunct="0"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4pPr>
              <a:lvl5pPr eaLnBrk="0" hangingPunct="0"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 eaLnBrk="1" latin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0"/>
                <a:buNone/>
                <a:defRPr/>
              </a:pPr>
              <a:r>
                <a:rPr kumimoji="1" lang="en-US" altLang="ko-KR" sz="2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+mj-lt"/>
                  <a:ea typeface="굴림" charset="0"/>
                  <a:cs typeface="굴림" charset="0"/>
                </a:rPr>
                <a:t>send (Y)</a:t>
              </a: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6524625" y="2590800"/>
              <a:ext cx="13028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2pPr>
              <a:lvl3pPr eaLnBrk="0" hangingPunct="0"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3pPr>
              <a:lvl4pPr eaLnBrk="0" hangingPunct="0"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4pPr>
              <a:lvl5pPr eaLnBrk="0" hangingPunct="0"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tx2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 eaLnBrk="1" latin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0"/>
                <a:buNone/>
                <a:defRPr/>
              </a:pPr>
              <a:r>
                <a:rPr kumimoji="1" lang="en-US" altLang="ko-KR" sz="2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+mj-lt"/>
                  <a:ea typeface="굴림" charset="0"/>
                  <a:cs typeface="굴림" charset="0"/>
                </a:rPr>
                <a:t>receive (Y)</a:t>
              </a:r>
            </a:p>
          </p:txBody>
        </p:sp>
        <p:sp>
          <p:nvSpPr>
            <p:cNvPr id="20" name="Oval 32"/>
            <p:cNvSpPr>
              <a:spLocks noChangeArrowheads="1"/>
            </p:cNvSpPr>
            <p:nvPr/>
          </p:nvSpPr>
          <p:spPr bwMode="auto">
            <a:xfrm>
              <a:off x="5915025" y="1676400"/>
              <a:ext cx="1066800" cy="99060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>
              <a:prstShdw prst="shdw17" dist="17961" dir="2700000">
                <a:srgbClr val="1F3D99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0"/>
                <a:buNone/>
              </a:pPr>
              <a:r>
                <a:rPr kumimoji="1" lang="en-US" altLang="ko-KR" sz="2000" b="0" dirty="0">
                  <a:solidFill>
                    <a:schemeClr val="bg1"/>
                  </a:solidFill>
                  <a:latin typeface="+mj-lt"/>
                  <a:ea typeface="굴림" charset="0"/>
                  <a:cs typeface="굴림" charset="0"/>
                </a:rPr>
                <a:t>process</a:t>
              </a:r>
            </a:p>
          </p:txBody>
        </p:sp>
        <p:sp>
          <p:nvSpPr>
            <p:cNvPr id="21" name="Line 33"/>
            <p:cNvSpPr>
              <a:spLocks noChangeShapeType="1"/>
            </p:cNvSpPr>
            <p:nvPr/>
          </p:nvSpPr>
          <p:spPr bwMode="auto">
            <a:xfrm>
              <a:off x="6477000" y="2682875"/>
              <a:ext cx="0" cy="38100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317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MPI Example 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398903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90000"/>
              </a:lnSpc>
              <a:buNone/>
              <a:defRPr/>
            </a:pPr>
            <a:r>
              <a:rPr lang="nl-NL" sz="2000" dirty="0" smtClean="0">
                <a:latin typeface="Tahoma" charset="0"/>
                <a:ea typeface="ＭＳ Ｐゴシック" charset="0"/>
              </a:rPr>
              <a:t> int </a:t>
            </a:r>
            <a:r>
              <a:rPr lang="nl-NL" sz="2000" dirty="0" err="1" smtClean="0">
                <a:latin typeface="Tahoma" charset="0"/>
                <a:ea typeface="ＭＳ Ｐゴシック" charset="0"/>
              </a:rPr>
              <a:t>main</a:t>
            </a:r>
            <a:r>
              <a:rPr lang="nl-NL" sz="2000" dirty="0" smtClean="0">
                <a:latin typeface="Tahoma" charset="0"/>
                <a:ea typeface="ＭＳ Ｐゴシック" charset="0"/>
              </a:rPr>
              <a:t>(int </a:t>
            </a:r>
            <a:r>
              <a:rPr lang="nl-NL" sz="2000" dirty="0" err="1" smtClean="0">
                <a:latin typeface="Tahoma" charset="0"/>
                <a:ea typeface="ＭＳ Ｐゴシック" charset="0"/>
              </a:rPr>
              <a:t>argc</a:t>
            </a:r>
            <a:r>
              <a:rPr lang="nl-NL" sz="2000" dirty="0" smtClean="0">
                <a:latin typeface="Tahoma" charset="0"/>
                <a:ea typeface="ＭＳ Ｐゴシック" charset="0"/>
              </a:rPr>
              <a:t>, </a:t>
            </a:r>
            <a:r>
              <a:rPr lang="nl-NL" sz="2000" dirty="0" err="1" smtClean="0">
                <a:latin typeface="Tahoma" charset="0"/>
                <a:ea typeface="ＭＳ Ｐゴシック" charset="0"/>
              </a:rPr>
              <a:t>char</a:t>
            </a:r>
            <a:r>
              <a:rPr lang="nl-NL" sz="2000" dirty="0" smtClean="0">
                <a:latin typeface="Tahoma" charset="0"/>
                <a:ea typeface="ＭＳ Ｐゴシック" charset="0"/>
              </a:rPr>
              <a:t> **</a:t>
            </a:r>
            <a:r>
              <a:rPr lang="nl-NL" sz="2000" dirty="0" err="1" smtClean="0">
                <a:latin typeface="Tahoma" charset="0"/>
                <a:ea typeface="ＭＳ Ｐゴシック" charset="0"/>
              </a:rPr>
              <a:t>argv</a:t>
            </a:r>
            <a:r>
              <a:rPr lang="nl-NL" sz="2000" dirty="0" smtClean="0">
                <a:latin typeface="Tahoma" charset="0"/>
                <a:ea typeface="ＭＳ Ｐゴシック" charset="0"/>
              </a:rPr>
              <a:t>) {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float buffer[10];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int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ierr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, rank,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sendto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, tag;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MPI_Status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stat;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 smtClean="0">
                <a:latin typeface="Tahoma" charset="0"/>
                <a:ea typeface="ＭＳ Ｐゴシック" charset="0"/>
              </a:rPr>
              <a:t> 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ierr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=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MPI_init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(</a:t>
            </a:r>
            <a:r>
              <a:rPr lang="en-US" sz="2000" dirty="0">
                <a:latin typeface="Tahoma" charset="0"/>
                <a:ea typeface="ＭＳ Ｐゴシック" charset="0"/>
              </a:rPr>
              <a:t>&amp;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argc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, </a:t>
            </a:r>
            <a:r>
              <a:rPr lang="en-US" sz="2000" dirty="0">
                <a:latin typeface="Tahoma" charset="0"/>
                <a:ea typeface="ＭＳ Ｐゴシック" charset="0"/>
              </a:rPr>
              <a:t>&amp;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argv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);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ierr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=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MPI_comm_rank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(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MPI_COMM_WORLD,&amp;rank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);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if (rank == 0) {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sendto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= 1;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ierr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=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MPI_send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(buf,10,MPI_FLOAT,sendto,tag,MPI_COMM_WORLD);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 smtClean="0">
                <a:latin typeface="Tahoma" charset="0"/>
                <a:ea typeface="ＭＳ Ｐゴシック" charset="0"/>
              </a:rPr>
              <a:t>    } else {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recfrom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=0;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ierr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=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MPI_recv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(buf,10,MPI_FLOAT,recfrom,tag,MPI_COMM_WORLD,&amp;stat);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 smtClean="0">
                <a:latin typeface="Tahoma" charset="0"/>
                <a:ea typeface="ＭＳ Ｐゴシック" charset="0"/>
              </a:rPr>
              <a:t>    }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 smtClean="0">
                <a:latin typeface="Tahoma" charset="0"/>
                <a:ea typeface="ＭＳ Ｐゴシック" charset="0"/>
              </a:rPr>
              <a:t> 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ierr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=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MPI_finalize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();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003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MPI Example Fortran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398903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90000"/>
              </a:lnSpc>
              <a:buNone/>
              <a:defRPr/>
            </a:pPr>
            <a:r>
              <a:rPr lang="nl-NL" sz="2000" dirty="0" smtClean="0">
                <a:latin typeface="Tahoma" charset="0"/>
                <a:ea typeface="ＭＳ Ｐゴシック" charset="0"/>
              </a:rPr>
              <a:t>Program </a:t>
            </a:r>
            <a:r>
              <a:rPr lang="nl-NL" sz="2000" dirty="0" err="1" smtClean="0">
                <a:latin typeface="Tahoma" charset="0"/>
                <a:ea typeface="ＭＳ Ｐゴシック" charset="0"/>
              </a:rPr>
              <a:t>SendEx</a:t>
            </a:r>
            <a:endParaRPr lang="nl-NL" sz="2000" dirty="0" smtClean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nl-NL" sz="2000" dirty="0">
                <a:latin typeface="Tahoma" charset="0"/>
                <a:ea typeface="ＭＳ Ｐゴシック" charset="0"/>
              </a:rPr>
              <a:t> </a:t>
            </a:r>
            <a:r>
              <a:rPr lang="nl-NL" sz="2000" dirty="0" smtClean="0">
                <a:latin typeface="Tahoma" charset="0"/>
                <a:ea typeface="ＭＳ Ｐゴシック" charset="0"/>
              </a:rPr>
              <a:t>   </a:t>
            </a:r>
            <a:r>
              <a:rPr lang="nl-NL" sz="2000" dirty="0" err="1" smtClean="0">
                <a:latin typeface="Tahoma" charset="0"/>
                <a:ea typeface="ＭＳ Ｐゴシック" charset="0"/>
              </a:rPr>
              <a:t>use</a:t>
            </a:r>
            <a:r>
              <a:rPr lang="nl-NL" sz="2000" dirty="0" smtClean="0">
                <a:latin typeface="Tahoma" charset="0"/>
                <a:ea typeface="ＭＳ Ｐゴシック" charset="0"/>
              </a:rPr>
              <a:t> </a:t>
            </a:r>
            <a:r>
              <a:rPr lang="nl-NL" sz="2000" dirty="0" err="1" smtClean="0">
                <a:latin typeface="Tahoma" charset="0"/>
                <a:ea typeface="ＭＳ Ｐゴシック" charset="0"/>
              </a:rPr>
              <a:t>omp_lib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real(kind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=4) </a:t>
            </a:r>
            <a:r>
              <a:rPr lang="en-US" sz="2000" dirty="0">
                <a:latin typeface="Tahoma" charset="0"/>
                <a:ea typeface="ＭＳ Ｐゴシック" charset="0"/>
              </a:rPr>
              <a:t>::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buffer(10)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  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integer</a:t>
            </a: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</a:t>
            </a:r>
            <a:r>
              <a:rPr lang="en-US" sz="2000" dirty="0">
                <a:latin typeface="Tahoma" charset="0"/>
                <a:ea typeface="ＭＳ Ｐゴシック" charset="0"/>
              </a:rPr>
              <a:t>::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ierr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, rank,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sendto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, tag, stat(MPI_STATUE_SIZE)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 smtClean="0">
                <a:latin typeface="Tahoma" charset="0"/>
                <a:ea typeface="ＭＳ Ｐゴシック" charset="0"/>
              </a:rPr>
              <a:t>    call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MPI_init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(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ierr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)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call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MPI_comm_rank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(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MPI_COMM_WORLD,rank,ierr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)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if (rank .eq. 0) then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sendto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= 1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   call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MPI_send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(buf,10,MPI_REAL4,sendto,tag,MPI_COMM_WORLD,ierr)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 smtClean="0">
                <a:latin typeface="Tahoma" charset="0"/>
                <a:ea typeface="ＭＳ Ｐゴシック" charset="0"/>
              </a:rPr>
              <a:t>    else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recfrom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=0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      call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MPI_recv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(buf,10,MPI_REAL4,recfrom,tag,MPI_COMM_WORLD,stat,ierr)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 smtClean="0">
                <a:latin typeface="Tahoma" charset="0"/>
                <a:ea typeface="ＭＳ Ｐゴシック" charset="0"/>
              </a:rPr>
              <a:t>   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endif</a:t>
            </a:r>
            <a:endParaRPr lang="en-US" sz="2000" dirty="0" smtClean="0">
              <a:latin typeface="Tahoma" charset="0"/>
              <a:ea typeface="ＭＳ Ｐゴシック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 smtClean="0">
                <a:latin typeface="Tahoma" charset="0"/>
                <a:ea typeface="ＭＳ Ｐゴシック" charset="0"/>
              </a:rPr>
              <a:t>    call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MPI_finalize</a:t>
            </a:r>
            <a:r>
              <a:rPr lang="en-US" sz="2000" dirty="0" smtClean="0">
                <a:latin typeface="Tahoma" charset="0"/>
                <a:ea typeface="ＭＳ Ｐゴシック" charset="0"/>
              </a:rPr>
              <a:t>(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ierr</a:t>
            </a:r>
            <a:r>
              <a:rPr lang="en-US" sz="2000" dirty="0">
                <a:latin typeface="Tahoma" charset="0"/>
                <a:ea typeface="ＭＳ Ｐゴシック" charset="0"/>
              </a:rPr>
              <a:t>)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sz="2000" dirty="0" smtClean="0">
                <a:latin typeface="Tahoma" charset="0"/>
                <a:ea typeface="ＭＳ Ｐゴシック" charset="0"/>
              </a:rPr>
              <a:t>end program </a:t>
            </a:r>
            <a:r>
              <a:rPr lang="en-US" sz="2000" dirty="0" err="1" smtClean="0">
                <a:latin typeface="Tahoma" charset="0"/>
                <a:ea typeface="ＭＳ Ｐゴシック" charset="0"/>
              </a:rPr>
              <a:t>SendEx</a:t>
            </a:r>
            <a:endParaRPr lang="en-US" sz="2000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46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is High Performance Computing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Fundamentals of Computer &amp; HPC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Architectures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Performance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Parallel Programming Paradigms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/>
              <a:t>Practical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48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Logging in, transferring files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Batch queuing system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Running jobs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Compiling, optimisation flags, libraries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General Policies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991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Fionn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 smtClean="0">
                <a:cs typeface="Tahoma" pitchFamily="34" charset="-78"/>
                <a:sym typeface="Tahoma" charset="0"/>
              </a:rPr>
              <a:t>Users login to head node (fionn1,fionn2,fionn3).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 smtClean="0">
                <a:cs typeface="Tahoma" pitchFamily="34" charset="-78"/>
                <a:sym typeface="Tahoma" charset="0"/>
              </a:rPr>
              <a:t>Compute intensive jobs are sent to backend nodes, via batch queues.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 smtClean="0">
                <a:cs typeface="Tahoma" pitchFamily="34" charset="-78"/>
                <a:sym typeface="Tahoma" charset="0"/>
              </a:rPr>
              <a:t>User must state what resources each job needs and scheduler will manage your job plus all others.</a:t>
            </a:r>
            <a:endParaRPr lang="en-GB" altLang="x-none" dirty="0">
              <a:cs typeface="Tahoma" pitchFamily="34" charset="-78"/>
              <a:sym typeface="Tahom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78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Job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Script can be called by any name</a:t>
            </a:r>
            <a:br>
              <a:rPr lang="en-GB" altLang="x-none" dirty="0">
                <a:cs typeface="Tahoma" pitchFamily="34" charset="-78"/>
                <a:sym typeface="Tahoma" charset="0"/>
              </a:rPr>
            </a:br>
            <a:r>
              <a:rPr lang="en-GB" altLang="x-none" dirty="0">
                <a:cs typeface="Tahoma" pitchFamily="34" charset="-78"/>
                <a:sym typeface="Tahoma" charset="0"/>
              </a:rPr>
              <a:t>(convention is .</a:t>
            </a:r>
            <a:r>
              <a:rPr lang="en-GB" altLang="x-none" dirty="0" err="1" smtClean="0">
                <a:cs typeface="Tahoma" pitchFamily="34" charset="-78"/>
                <a:sym typeface="Tahoma" charset="0"/>
              </a:rPr>
              <a:t>sh</a:t>
            </a:r>
            <a:r>
              <a:rPr lang="en-GB" altLang="x-none" dirty="0">
                <a:cs typeface="Tahoma" pitchFamily="34" charset="-78"/>
                <a:sym typeface="Tahoma" charset="0"/>
              </a:rPr>
              <a:t>/</a:t>
            </a:r>
            <a:r>
              <a:rPr lang="en-GB" altLang="x-none" dirty="0" smtClean="0">
                <a:cs typeface="Tahoma" pitchFamily="34" charset="-78"/>
                <a:sym typeface="Tahoma" charset="0"/>
              </a:rPr>
              <a:t>.sub/.</a:t>
            </a:r>
            <a:r>
              <a:rPr lang="en-GB" altLang="x-none" dirty="0" err="1" smtClean="0">
                <a:cs typeface="Tahoma" pitchFamily="34" charset="-78"/>
                <a:sym typeface="Tahoma" charset="0"/>
              </a:rPr>
              <a:t>pbs</a:t>
            </a:r>
            <a:r>
              <a:rPr lang="en-GB" altLang="x-none" dirty="0" smtClean="0">
                <a:cs typeface="Tahoma" pitchFamily="34" charset="-78"/>
                <a:sym typeface="Tahoma" charset="0"/>
              </a:rPr>
              <a:t>, </a:t>
            </a:r>
            <a:r>
              <a:rPr lang="en-GB" altLang="x-none" dirty="0">
                <a:cs typeface="Tahoma" pitchFamily="34" charset="-78"/>
                <a:sym typeface="Tahoma" charset="0"/>
              </a:rPr>
              <a:t>e.g. </a:t>
            </a:r>
            <a:r>
              <a:rPr lang="en-GB" altLang="x-none" dirty="0" err="1" smtClean="0">
                <a:cs typeface="Tahoma" pitchFamily="34" charset="-78"/>
                <a:sym typeface="Tahoma" charset="0"/>
              </a:rPr>
              <a:t>script.pbs</a:t>
            </a:r>
            <a:r>
              <a:rPr lang="en-GB" altLang="x-none" dirty="0" smtClean="0">
                <a:cs typeface="Tahoma" pitchFamily="34" charset="-78"/>
                <a:sym typeface="Tahoma" charset="0"/>
              </a:rPr>
              <a:t>).</a:t>
            </a:r>
          </a:p>
          <a:p>
            <a:pPr marL="29233" indent="0">
              <a:spcBef>
                <a:spcPts val="737"/>
              </a:spcBef>
              <a:spcAft>
                <a:spcPts val="600"/>
              </a:spcAft>
              <a:buNone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t</a:t>
            </a:r>
            <a:r>
              <a:rPr lang="en-GB" altLang="x-none" dirty="0" smtClean="0">
                <a:cs typeface="Tahoma" pitchFamily="34" charset="-78"/>
                <a:sym typeface="Tahoma" charset="0"/>
              </a:rPr>
              <a:t>hey are shell scripts on steroids (</a:t>
            </a:r>
            <a:r>
              <a:rPr lang="en-GB" altLang="x-none" dirty="0" err="1" smtClean="0">
                <a:cs typeface="Tahoma" pitchFamily="34" charset="-78"/>
                <a:sym typeface="Tahoma" charset="0"/>
              </a:rPr>
              <a:t>sh</a:t>
            </a:r>
            <a:r>
              <a:rPr lang="en-GB" altLang="x-none" dirty="0" smtClean="0">
                <a:cs typeface="Tahoma" pitchFamily="34" charset="-78"/>
                <a:sym typeface="Tahoma" charset="0"/>
              </a:rPr>
              <a:t>/bash)</a:t>
            </a:r>
            <a:endParaRPr lang="en-GB" altLang="x-none" dirty="0">
              <a:cs typeface="Tahoma" pitchFamily="34" charset="-78"/>
              <a:sym typeface="Tahoma" charset="0"/>
            </a:endParaRP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endParaRPr lang="en-GB" altLang="x-none" dirty="0">
              <a:cs typeface="Tahoma" pitchFamily="34" charset="-78"/>
              <a:sym typeface="Tahoma" charset="0"/>
            </a:endParaRP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Command to submit a job: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/>
            </a:r>
            <a:b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</a:b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>    </a:t>
            </a:r>
            <a:r>
              <a:rPr lang="en-GB" altLang="x-none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qsub</a:t>
            </a: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 </a:t>
            </a:r>
            <a:r>
              <a:rPr lang="en-GB" altLang="x-none" b="1" dirty="0" err="1" smtClean="0">
                <a:latin typeface="Bitstream Vera Sans Mono" pitchFamily="49" charset="0"/>
                <a:cs typeface="Courier New" pitchFamily="49" charset="0"/>
                <a:sym typeface="Tahoma" charset="0"/>
              </a:rPr>
              <a:t>script.pbs</a:t>
            </a:r>
            <a:endParaRPr lang="en-GB" altLang="x-none" b="1" dirty="0">
              <a:latin typeface="Bitstream Vera Sans Mono" pitchFamily="49" charset="0"/>
              <a:cs typeface="Courier New" pitchFamily="49" charset="0"/>
              <a:sym typeface="Tahoma" charset="0"/>
            </a:endParaRP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endParaRPr lang="en-GB" altLang="x-none" dirty="0">
              <a:latin typeface="Tahoma" pitchFamily="34" charset="-78"/>
              <a:cs typeface="Tahoma" pitchFamily="34" charset="-78"/>
              <a:sym typeface="Tahoma" charset="0"/>
            </a:endParaRP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Command to cancel/delete a job: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/>
            </a:r>
            <a:b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</a:b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>    </a:t>
            </a:r>
            <a:r>
              <a:rPr lang="en-GB" altLang="x-none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qdel</a:t>
            </a: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 &lt;</a:t>
            </a:r>
            <a:r>
              <a:rPr lang="en-GB" altLang="x-none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job_id</a:t>
            </a: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&gt;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381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Job Monitoring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1"/>
            <a:ext cx="8964488" cy="4525963"/>
          </a:xfrm>
        </p:spPr>
        <p:txBody>
          <a:bodyPr>
            <a:normAutofit fontScale="85000" lnSpcReduction="20000"/>
          </a:bodyPr>
          <a:lstStyle/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sz="3600" dirty="0">
                <a:cs typeface="Tahoma" pitchFamily="34" charset="-78"/>
                <a:sym typeface="Tahoma" charset="0"/>
              </a:rPr>
              <a:t>List of all jobs that are running/queued/blocked:</a:t>
            </a:r>
            <a:br>
              <a:rPr lang="en-GB" altLang="x-none" sz="3600" dirty="0">
                <a:cs typeface="Tahoma" pitchFamily="34" charset="-78"/>
                <a:sym typeface="Tahoma" charset="0"/>
              </a:rPr>
            </a:b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>    </a:t>
            </a:r>
            <a:r>
              <a:rPr lang="en-GB" altLang="x-none" sz="3600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showq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>						</a:t>
            </a:r>
            <a:r>
              <a:rPr lang="en-GB" altLang="x-none" sz="4400" dirty="0">
                <a:cs typeface="Tahoma" pitchFamily="34" charset="-78"/>
                <a:sym typeface="Tahoma" charset="0"/>
              </a:rPr>
              <a:t>(all jobs)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/>
            </a:r>
            <a:b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</a:b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>    </a:t>
            </a:r>
            <a:r>
              <a:rPr lang="en-GB" altLang="x-none" sz="3600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showq</a:t>
            </a:r>
            <a:r>
              <a:rPr lang="en-GB" altLang="x-none" sz="3600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 -r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>					</a:t>
            </a:r>
            <a:r>
              <a:rPr lang="en-GB" altLang="x-none" sz="4400" dirty="0">
                <a:cs typeface="Tahoma" pitchFamily="34" charset="-78"/>
                <a:sym typeface="Tahoma" charset="0"/>
              </a:rPr>
              <a:t>(all running jobs)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/>
            </a:r>
            <a:b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</a:b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>    </a:t>
            </a:r>
            <a:r>
              <a:rPr lang="en-GB" altLang="x-none" sz="3600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showq</a:t>
            </a:r>
            <a:r>
              <a:rPr lang="en-GB" altLang="x-none" sz="3600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 -u &lt;</a:t>
            </a:r>
            <a:r>
              <a:rPr lang="en-GB" altLang="x-none" sz="3600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userid</a:t>
            </a:r>
            <a:r>
              <a:rPr lang="en-GB" altLang="x-none" sz="3600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&gt;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>		</a:t>
            </a:r>
            <a:r>
              <a:rPr lang="en-GB" altLang="x-none" sz="4400" dirty="0">
                <a:cs typeface="Tahoma" pitchFamily="34" charset="-78"/>
                <a:sym typeface="Tahoma" charset="0"/>
              </a:rPr>
              <a:t>(jobs of </a:t>
            </a:r>
            <a:r>
              <a:rPr lang="en-GB" altLang="x-none" sz="4400" dirty="0" err="1">
                <a:cs typeface="Tahoma" pitchFamily="34" charset="-78"/>
                <a:sym typeface="Tahoma" charset="0"/>
              </a:rPr>
              <a:t>userid</a:t>
            </a:r>
            <a:r>
              <a:rPr lang="en-GB" altLang="x-none" sz="4400" dirty="0">
                <a:cs typeface="Tahoma" pitchFamily="34" charset="-78"/>
                <a:sym typeface="Tahoma" charset="0"/>
              </a:rPr>
              <a:t>)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sz="4400" dirty="0">
                <a:cs typeface="Tahoma" pitchFamily="34" charset="-78"/>
                <a:sym typeface="Tahoma" charset="0"/>
              </a:rPr>
              <a:t>Information on specific jobs: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/>
            </a:r>
            <a:b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</a:b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>    </a:t>
            </a:r>
            <a:r>
              <a:rPr lang="en-GB" altLang="x-none" sz="3600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qstat</a:t>
            </a:r>
            <a:r>
              <a:rPr lang="en-GB" altLang="x-none" sz="3600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 -f &lt;</a:t>
            </a:r>
            <a:r>
              <a:rPr lang="en-GB" altLang="x-none" sz="3600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jobid</a:t>
            </a:r>
            <a:r>
              <a:rPr lang="en-GB" altLang="x-none" sz="3600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&gt;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>		</a:t>
            </a:r>
            <a:r>
              <a:rPr lang="en-GB" altLang="x-none" sz="4400" dirty="0">
                <a:cs typeface="Tahoma" pitchFamily="34" charset="-78"/>
                <a:sym typeface="Tahoma" charset="0"/>
              </a:rPr>
              <a:t>(info on </a:t>
            </a:r>
            <a:r>
              <a:rPr lang="en-GB" altLang="x-none" sz="4400" dirty="0" smtClean="0">
                <a:cs typeface="Tahoma" pitchFamily="34" charset="-78"/>
                <a:sym typeface="Tahoma" charset="0"/>
              </a:rPr>
              <a:t>specific job</a:t>
            </a:r>
            <a:r>
              <a:rPr lang="en-GB" altLang="x-none" sz="4400" dirty="0">
                <a:cs typeface="Tahoma" pitchFamily="34" charset="-78"/>
                <a:sym typeface="Tahoma" charset="0"/>
              </a:rPr>
              <a:t>)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/>
            </a:r>
            <a:b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</a:b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>    </a:t>
            </a:r>
            <a:r>
              <a:rPr lang="en-GB" altLang="x-none" sz="3600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qutil</a:t>
            </a:r>
            <a:r>
              <a:rPr lang="en-GB" altLang="x-none" sz="3600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 -u &lt;</a:t>
            </a:r>
            <a:r>
              <a:rPr lang="en-GB" altLang="x-none" sz="3600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userid</a:t>
            </a:r>
            <a:r>
              <a:rPr lang="en-GB" altLang="x-none" sz="3600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&gt;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/>
            </a:r>
            <a:b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</a:br>
            <a:r>
              <a:rPr lang="en-GB" altLang="x-none" sz="4400" dirty="0">
                <a:cs typeface="Tahoma" pitchFamily="34" charset="-78"/>
                <a:sym typeface="Tahoma" charset="0"/>
              </a:rPr>
              <a:t>  (useful, with rough estimate of resource usage)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11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Module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81796" indent="-252563">
              <a:spcBef>
                <a:spcPts val="737"/>
              </a:spcBef>
              <a:buFont typeface="Arial" charset="0"/>
              <a:buChar char="•"/>
              <a:defRPr/>
            </a:pPr>
            <a:r>
              <a:rPr lang="en-GB" altLang="x-none" sz="4400" dirty="0">
                <a:cs typeface="Tahoma" pitchFamily="34" charset="-78"/>
                <a:sym typeface="Tahoma" charset="0"/>
              </a:rPr>
              <a:t>Manages software tools/packages (including compilers, libraries) on ICHEC systems.</a:t>
            </a:r>
          </a:p>
          <a:p>
            <a:pPr marL="281796" indent="-252563">
              <a:spcBef>
                <a:spcPts val="737"/>
              </a:spcBef>
              <a:buFont typeface="Arial" charset="0"/>
              <a:buChar char="•"/>
              <a:defRPr/>
            </a:pPr>
            <a:r>
              <a:rPr lang="en-GB" altLang="x-none" sz="4400" dirty="0">
                <a:cs typeface="Tahoma" pitchFamily="34" charset="-78"/>
                <a:sym typeface="Tahoma" charset="0"/>
              </a:rPr>
              <a:t>Common commands:</a:t>
            </a:r>
            <a:br>
              <a:rPr lang="en-GB" altLang="x-none" sz="4400" dirty="0">
                <a:cs typeface="Tahoma" pitchFamily="34" charset="-78"/>
                <a:sym typeface="Tahoma" charset="0"/>
              </a:rPr>
            </a:br>
            <a:r>
              <a:rPr lang="en-GB" altLang="x-none" sz="4400" dirty="0">
                <a:cs typeface="Tahoma" pitchFamily="34" charset="-78"/>
                <a:sym typeface="Tahoma" charset="0"/>
              </a:rPr>
              <a:t/>
            </a:r>
            <a:br>
              <a:rPr lang="en-GB" altLang="x-none" sz="4400" dirty="0">
                <a:cs typeface="Tahoma" pitchFamily="34" charset="-78"/>
                <a:sym typeface="Tahoma" charset="0"/>
              </a:rPr>
            </a:b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module avail</a:t>
            </a:r>
            <a:b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</a:b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module load &lt;</a:t>
            </a:r>
            <a:r>
              <a:rPr lang="en-GB" altLang="x-none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module_name</a:t>
            </a: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&gt;</a:t>
            </a:r>
            <a:b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</a:b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module list</a:t>
            </a:r>
            <a:b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</a:b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module unload &lt;</a:t>
            </a:r>
            <a:r>
              <a:rPr lang="en-GB" altLang="x-none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module_name</a:t>
            </a: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&gt;</a:t>
            </a:r>
          </a:p>
          <a:p>
            <a:pPr marL="281796" indent="-252563">
              <a:spcBef>
                <a:spcPts val="737"/>
              </a:spcBef>
              <a:buFont typeface="Arial" charset="0"/>
              <a:buChar char="•"/>
              <a:defRPr/>
            </a:pPr>
            <a:endParaRPr lang="en-GB" altLang="x-none" sz="4400" b="1" dirty="0">
              <a:cs typeface="Courier New" pitchFamily="49" charset="0"/>
              <a:sym typeface="Tahoma" charset="0"/>
            </a:endParaRPr>
          </a:p>
          <a:p>
            <a:pPr marL="281796" indent="-252563">
              <a:spcBef>
                <a:spcPts val="737"/>
              </a:spcBef>
              <a:buFont typeface="Arial" charset="0"/>
              <a:buChar char="•"/>
              <a:defRPr/>
            </a:pPr>
            <a:r>
              <a:rPr lang="en-GB" altLang="x-none" sz="3600" dirty="0">
                <a:cs typeface="Courier New" pitchFamily="49" charset="0"/>
                <a:sym typeface="Tahoma" charset="0"/>
              </a:rPr>
              <a:t>More info: https://www.ichec.ie/support/documentation/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9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HPC Today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sz="2400" dirty="0"/>
              <a:t>HPC-capable architectures are becoming more accessible, user-friendly and affordable</a:t>
            </a:r>
          </a:p>
          <a:p>
            <a:pPr lvl="1"/>
            <a:r>
              <a:rPr lang="en-US" sz="2400" dirty="0"/>
              <a:t>From small inexpensive clusters with commodity hardware and Unix/Linux OS</a:t>
            </a:r>
          </a:p>
          <a:p>
            <a:pPr lvl="1"/>
            <a:r>
              <a:rPr lang="en-US" sz="2400" dirty="0"/>
              <a:t>To the fastest supercomputers</a:t>
            </a:r>
          </a:p>
          <a:p>
            <a:r>
              <a:rPr lang="en-US" sz="2400" dirty="0"/>
              <a:t>HPC is being </a:t>
            </a:r>
            <a:r>
              <a:rPr lang="en-US" sz="2400" dirty="0" smtClean="0"/>
              <a:t>used </a:t>
            </a:r>
            <a:r>
              <a:rPr lang="en-US" sz="2400" dirty="0"/>
              <a:t>around the world from large groups to </a:t>
            </a:r>
            <a:r>
              <a:rPr lang="en-US" sz="2400" dirty="0" smtClean="0"/>
              <a:t>individuals, from research labs to traffic management</a:t>
            </a:r>
            <a:endParaRPr lang="en-US" sz="2400" dirty="0"/>
          </a:p>
          <a:p>
            <a:r>
              <a:rPr lang="en-US" sz="2400" dirty="0"/>
              <a:t>Growing demand for computational power</a:t>
            </a:r>
          </a:p>
          <a:p>
            <a:pPr lvl="1"/>
            <a:r>
              <a:rPr lang="en-US" sz="2400" dirty="0"/>
              <a:t>Engineering, physics, chemistry, biology, finance, social </a:t>
            </a:r>
            <a:r>
              <a:rPr lang="en-US" sz="2400" dirty="0" smtClean="0"/>
              <a:t>sciences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455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Compilers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GB" altLang="x-none" dirty="0">
                <a:cs typeface="Tahoma" pitchFamily="34" charset="-78"/>
                <a:sym typeface="Tahoma" charset="0"/>
              </a:rPr>
              <a:t>Commonly-used parallel programming languages: C, C++, Fortran (77 &amp; 90).</a:t>
            </a:r>
          </a:p>
          <a:p>
            <a:endParaRPr lang="en-GB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243613"/>
              </p:ext>
            </p:extLst>
          </p:nvPr>
        </p:nvGraphicFramePr>
        <p:xfrm>
          <a:off x="323528" y="2852936"/>
          <a:ext cx="4128550" cy="27003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71133"/>
                <a:gridCol w="1388672"/>
                <a:gridCol w="1468745"/>
              </a:tblGrid>
              <a:tr h="540068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Language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Intel </a:t>
                      </a:r>
                      <a:r>
                        <a:rPr lang="en-GB" sz="2000" dirty="0" smtClean="0"/>
                        <a:t>Comp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MPI (</a:t>
                      </a:r>
                      <a:r>
                        <a:rPr lang="en-GB" sz="2000" dirty="0" err="1" smtClean="0"/>
                        <a:t>Fionn</a:t>
                      </a:r>
                      <a:r>
                        <a:rPr lang="en-GB" sz="2000" dirty="0" smtClean="0"/>
                        <a:t>)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</a:tr>
              <a:tr h="540068">
                <a:tc>
                  <a:txBody>
                    <a:bodyPr/>
                    <a:lstStyle/>
                    <a:p>
                      <a:r>
                        <a:rPr lang="en-GB" sz="2000" dirty="0"/>
                        <a:t>C</a:t>
                      </a:r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icc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mpiicc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</a:tr>
              <a:tr h="540068">
                <a:tc>
                  <a:txBody>
                    <a:bodyPr/>
                    <a:lstStyle/>
                    <a:p>
                      <a:r>
                        <a:rPr lang="en-GB" sz="2000" dirty="0"/>
                        <a:t>C++</a:t>
                      </a:r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icpc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/>
                        <a:t>mpiicpc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</a:tr>
              <a:tr h="540068">
                <a:tc>
                  <a:txBody>
                    <a:bodyPr/>
                    <a:lstStyle/>
                    <a:p>
                      <a:r>
                        <a:rPr lang="en-GB" sz="2000"/>
                        <a:t>Fortran77</a:t>
                      </a:r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ifort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mpiifort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</a:tr>
              <a:tr h="540068">
                <a:tc>
                  <a:txBody>
                    <a:bodyPr/>
                    <a:lstStyle/>
                    <a:p>
                      <a:r>
                        <a:rPr lang="en-GB" sz="2000"/>
                        <a:t>Fortran90</a:t>
                      </a:r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ifort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mpiifort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559731"/>
              </p:ext>
            </p:extLst>
          </p:nvPr>
        </p:nvGraphicFramePr>
        <p:xfrm>
          <a:off x="4716016" y="2852936"/>
          <a:ext cx="4145123" cy="27003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71133"/>
                <a:gridCol w="1405245"/>
                <a:gridCol w="1468745"/>
              </a:tblGrid>
              <a:tr h="540068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Language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GNU Comp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MPI (</a:t>
                      </a:r>
                      <a:r>
                        <a:rPr lang="en-GB" sz="2000" dirty="0" err="1" smtClean="0"/>
                        <a:t>Fionn</a:t>
                      </a:r>
                      <a:r>
                        <a:rPr lang="en-GB" sz="2000" dirty="0" smtClean="0"/>
                        <a:t>)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</a:tr>
              <a:tr h="540068">
                <a:tc>
                  <a:txBody>
                    <a:bodyPr/>
                    <a:lstStyle/>
                    <a:p>
                      <a:r>
                        <a:rPr lang="en-GB" sz="2000" dirty="0"/>
                        <a:t>C</a:t>
                      </a:r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gcc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mpicc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</a:tr>
              <a:tr h="540068">
                <a:tc>
                  <a:txBody>
                    <a:bodyPr/>
                    <a:lstStyle/>
                    <a:p>
                      <a:r>
                        <a:rPr lang="en-GB" sz="2000" dirty="0"/>
                        <a:t>C++</a:t>
                      </a:r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g++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/>
                        <a:t>mpicxx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</a:tr>
              <a:tr h="540068">
                <a:tc>
                  <a:txBody>
                    <a:bodyPr/>
                    <a:lstStyle/>
                    <a:p>
                      <a:r>
                        <a:rPr lang="en-GB" sz="2000"/>
                        <a:t>Fortran77</a:t>
                      </a:r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gfortran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mpif90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</a:tr>
              <a:tr h="540068">
                <a:tc>
                  <a:txBody>
                    <a:bodyPr/>
                    <a:lstStyle/>
                    <a:p>
                      <a:r>
                        <a:rPr lang="en-GB" sz="2000" dirty="0"/>
                        <a:t>Fortran90</a:t>
                      </a:r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gfortran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mpif90</a:t>
                      </a:r>
                      <a:endParaRPr lang="en-GB" sz="2000" dirty="0"/>
                    </a:p>
                  </a:txBody>
                  <a:tcPr marL="91435" marR="91435" marT="45709" marB="45709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339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dirty="0">
                <a:cs typeface="Tahoma" pitchFamily="34" charset="-78"/>
                <a:sym typeface="Tahoma" charset="0"/>
              </a:rPr>
              <a:t>Compiling with Optimisation Flags</a:t>
            </a:r>
            <a:endParaRPr lang="en-GB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128142"/>
              </p:ext>
            </p:extLst>
          </p:nvPr>
        </p:nvGraphicFramePr>
        <p:xfrm>
          <a:off x="185738" y="1376363"/>
          <a:ext cx="8772525" cy="385603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866422"/>
                <a:gridCol w="7906103"/>
              </a:tblGrid>
              <a:tr h="71633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-O[n]</a:t>
                      </a:r>
                      <a:endParaRPr kumimoji="0" lang="en-GB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7473" marR="97473" marT="45724" marB="45724" horzOverflow="overflow"/>
                </a:tc>
                <a:tc>
                  <a:txBody>
                    <a:bodyPr/>
                    <a:lstStyle/>
                    <a:p>
                      <a:pPr marL="265113" marR="0" lvl="0" indent="-265113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GB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Optimise the program for speed (at different levels: [n]=1/2/3).</a:t>
                      </a:r>
                    </a:p>
                    <a:p>
                      <a:pPr marL="265113" marR="0" lvl="0" indent="-265113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GB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Costs: longer compilation time, larger compiled binary.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7473" marR="97473" marT="45724" marB="45724" horzOverflow="overflow"/>
                </a:tc>
              </a:tr>
              <a:tr h="71633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-O0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7473" marR="97473" marT="45724" marB="45724" horzOverflow="overflow"/>
                </a:tc>
                <a:tc>
                  <a:txBody>
                    <a:bodyPr/>
                    <a:lstStyle/>
                    <a:p>
                      <a:pPr marL="265113" marR="0" lvl="0" indent="-265113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ga-IE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All optimisations are explicitly disabled.</a:t>
                      </a:r>
                    </a:p>
                    <a:p>
                      <a:pPr marL="265113" marR="0" lvl="0" indent="-265113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ga-IE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Useful during application development and debugging.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7473" marR="97473" marT="45724" marB="45724" horzOverflow="overflow"/>
                </a:tc>
              </a:tr>
              <a:tr h="64013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-O1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7473" marR="97473" marT="45724" marB="45724" horzOverflow="overflow"/>
                </a:tc>
                <a:tc>
                  <a:txBody>
                    <a:bodyPr/>
                    <a:lstStyle/>
                    <a:p>
                      <a:pPr marL="265113" marR="0" lvl="0" indent="-265113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GB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Optimise for speed but disable some optimisations which increase code size.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7473" marR="97473" marT="45724" marB="45724" horzOverflow="overflow"/>
                </a:tc>
              </a:tr>
              <a:tr h="71633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-O2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7473" marR="97473" marT="45724" marB="45724" horzOverflow="overflow"/>
                </a:tc>
                <a:tc>
                  <a:txBody>
                    <a:bodyPr/>
                    <a:lstStyle/>
                    <a:p>
                      <a:pPr marL="265113" marR="0" lvl="0" indent="-265113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GB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Default for Intel compilers and equivalent to specifying 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</a:t>
                      </a:r>
                      <a:r>
                        <a:rPr kumimoji="0" lang="en-GB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O.</a:t>
                      </a:r>
                    </a:p>
                    <a:p>
                      <a:pPr marL="265113" marR="0" lvl="0" indent="-265113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GB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Creates the fastest code in most cases (generally recommended).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7473" marR="97473" marT="45724" marB="45724" horzOverflow="overflow"/>
                </a:tc>
              </a:tr>
              <a:tr h="1066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-O3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7473" marR="97473" marT="45724" marB="45724" horzOverflow="overflow"/>
                </a:tc>
                <a:tc>
                  <a:txBody>
                    <a:bodyPr/>
                    <a:lstStyle/>
                    <a:p>
                      <a:pPr marL="265113" marR="0" lvl="0" indent="-265113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GB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High-level optimisations.</a:t>
                      </a:r>
                    </a:p>
                    <a:p>
                      <a:pPr marL="265113" marR="0" lvl="0" indent="-265113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GB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Includes O2 optimisations, plus more aggressive ones.</a:t>
                      </a:r>
                    </a:p>
                    <a:p>
                      <a:pPr marL="265113" marR="0" lvl="0" indent="-265113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GB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May not improve, or even reduce, performance over 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</a:t>
                      </a:r>
                      <a:r>
                        <a:rPr kumimoji="0" lang="en-GB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O2.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7473" marR="97473" marT="45724" marB="45724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6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Intel MKL: Routines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LAPACK (solvers and </a:t>
            </a:r>
            <a:r>
              <a:rPr lang="en-GB" altLang="x-none" dirty="0" err="1">
                <a:cs typeface="Tahoma" pitchFamily="34" charset="-78"/>
                <a:sym typeface="Tahoma" charset="0"/>
              </a:rPr>
              <a:t>eigensolvers</a:t>
            </a:r>
            <a:r>
              <a:rPr lang="en-GB" altLang="x-none" dirty="0">
                <a:cs typeface="Tahoma" pitchFamily="34" charset="-78"/>
                <a:sym typeface="Tahoma" charset="0"/>
              </a:rPr>
              <a:t>)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BLAS – Level 1,2,3 (vector, vector-matrix, matrix-matrix operations), Sparse BLAS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Multidimensional fast Fourier transforms (FFTs)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Iterative and optimisation solvers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Vector Math Library (VML) transcendental functions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Vector Statistical Library (VSL) functions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2291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6040"/>
            <a:ext cx="8229600" cy="1143000"/>
          </a:xfrm>
        </p:spPr>
        <p:txBody>
          <a:bodyPr>
            <a:noAutofit/>
          </a:bodyPr>
          <a:lstStyle/>
          <a:p>
            <a:r>
              <a:rPr lang="en-GB" sz="7200" dirty="0" smtClean="0"/>
              <a:t>End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39057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dirty="0">
                <a:cs typeface="Tahoma" pitchFamily="34" charset="-78"/>
                <a:sym typeface="Tahoma" charset="0"/>
              </a:rPr>
              <a:t>Scheduling Policy - </a:t>
            </a:r>
            <a:r>
              <a:rPr lang="en-GB" altLang="x-none" dirty="0" err="1">
                <a:cs typeface="Tahoma" pitchFamily="34" charset="-78"/>
                <a:sym typeface="Tahoma" charset="0"/>
              </a:rPr>
              <a:t>Fionn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70025" y="1817688"/>
          <a:ext cx="6243637" cy="3236911"/>
        </p:xfrm>
        <a:graphic>
          <a:graphicData uri="http://schemas.openxmlformats.org/drawingml/2006/table">
            <a:tbl>
              <a:tblPr firstRow="1" bandRow="1"/>
              <a:tblGrid>
                <a:gridCol w="1108369"/>
                <a:gridCol w="1274737"/>
                <a:gridCol w="1854226"/>
                <a:gridCol w="2006305"/>
              </a:tblGrid>
              <a:tr h="64026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Queue</a:t>
                      </a:r>
                      <a:endParaRPr lang="en-GB" sz="1800" b="1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Job Size (Cores)</a:t>
                      </a:r>
                      <a:endParaRPr lang="en-GB" sz="1800" b="1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Maximum </a:t>
                      </a:r>
                      <a:r>
                        <a:rPr lang="en-GB" sz="1800" dirty="0" err="1" smtClean="0"/>
                        <a:t>walltime</a:t>
                      </a:r>
                      <a:r>
                        <a:rPr lang="en-GB" sz="1800" baseline="0" dirty="0" smtClean="0"/>
                        <a:t> in h</a:t>
                      </a:r>
                      <a:endParaRPr lang="en-GB" sz="1800" b="1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Maximum</a:t>
                      </a:r>
                      <a:r>
                        <a:rPr lang="en-GB" sz="1800" baseline="0" dirty="0" smtClean="0"/>
                        <a:t> Available </a:t>
                      </a:r>
                      <a:r>
                        <a:rPr lang="en-GB" sz="1800" dirty="0" smtClean="0"/>
                        <a:t>Cores</a:t>
                      </a:r>
                      <a:endParaRPr lang="en-GB" sz="1800" b="1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/>
                    </a:solidFill>
                  </a:tcPr>
                </a:tc>
              </a:tr>
              <a:tr h="3709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err="1" smtClean="0"/>
                        <a:t>DevQ</a:t>
                      </a:r>
                      <a:endParaRPr lang="en-GB" sz="1800" b="1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24-96</a:t>
                      </a:r>
                      <a:endParaRPr lang="en-GB" sz="1800" b="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0.5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192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</a:tr>
              <a:tr h="3709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err="1" smtClean="0"/>
                        <a:t>ShortQ</a:t>
                      </a:r>
                      <a:endParaRPr lang="en-GB" sz="1800" b="1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24-1032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24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6912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</a:tr>
              <a:tr h="3709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err="1" smtClean="0"/>
                        <a:t>ProdQ</a:t>
                      </a:r>
                      <a:endParaRPr lang="en-GB" sz="1800" b="1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24-1032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72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6912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</a:tr>
              <a:tr h="3709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err="1" smtClean="0"/>
                        <a:t>LongQ</a:t>
                      </a:r>
                      <a:endParaRPr lang="en-GB" sz="1800" b="1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24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144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768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</a:tr>
              <a:tr h="3709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err="1" smtClean="0"/>
                        <a:t>ShmemQ</a:t>
                      </a:r>
                      <a:endParaRPr lang="en-GB" sz="1800" b="1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8-112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48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112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</a:tr>
              <a:tr h="3709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err="1" smtClean="0"/>
                        <a:t>GpuQ</a:t>
                      </a:r>
                      <a:endParaRPr lang="en-GB" sz="1800" b="1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20-160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48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320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20000"/>
                      </a:srgbClr>
                    </a:solidFill>
                  </a:tcPr>
                </a:tc>
              </a:tr>
              <a:tr h="3709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err="1" smtClean="0"/>
                        <a:t>PhiQ</a:t>
                      </a:r>
                      <a:endParaRPr lang="en-GB" sz="1800" b="1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20-160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48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800" dirty="0" smtClean="0"/>
                        <a:t>320</a:t>
                      </a:r>
                      <a:endParaRPr lang="en-GB" sz="1800" dirty="0"/>
                    </a:p>
                  </a:txBody>
                  <a:tcPr marL="91438" marR="91438" marT="45733" marB="45733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C249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08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Scheduling policy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1796" indent="-252563">
              <a:lnSpc>
                <a:spcPct val="90000"/>
              </a:lnSpc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Don</a:t>
            </a:r>
            <a:r>
              <a:rPr lang="ja-JP" altLang="en-GB" dirty="0">
                <a:cs typeface="Tahoma" pitchFamily="34" charset="-78"/>
                <a:sym typeface="Tahoma" charset="0"/>
              </a:rPr>
              <a:t>’</a:t>
            </a:r>
            <a:r>
              <a:rPr lang="en-GB" altLang="ja-JP" dirty="0">
                <a:cs typeface="Tahoma" pitchFamily="34" charset="-78"/>
                <a:sym typeface="Tahoma" charset="0"/>
              </a:rPr>
              <a:t>t specify a queue explicitly in the PBS script.</a:t>
            </a:r>
          </a:p>
          <a:p>
            <a:pPr marL="281796" indent="-252563">
              <a:lnSpc>
                <a:spcPct val="90000"/>
              </a:lnSpc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On </a:t>
            </a:r>
            <a:r>
              <a:rPr lang="en-GB" altLang="x-none" dirty="0" err="1">
                <a:cs typeface="Tahoma" pitchFamily="34" charset="-78"/>
                <a:sym typeface="Tahoma" charset="0"/>
              </a:rPr>
              <a:t>Fionn</a:t>
            </a:r>
            <a:r>
              <a:rPr lang="en-GB" altLang="x-none" dirty="0">
                <a:cs typeface="Tahoma" pitchFamily="34" charset="-78"/>
                <a:sym typeface="Tahoma" charset="0"/>
              </a:rPr>
              <a:t> processing cores are allocated in multiples of 24 (24 cores per node)</a:t>
            </a:r>
          </a:p>
          <a:p>
            <a:pPr marL="281796" indent="-252563">
              <a:lnSpc>
                <a:spcPct val="90000"/>
              </a:lnSpc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Don</a:t>
            </a:r>
            <a:r>
              <a:rPr lang="ja-JP" altLang="en-GB" dirty="0">
                <a:cs typeface="Tahoma" pitchFamily="34" charset="-78"/>
                <a:sym typeface="Tahoma" charset="0"/>
              </a:rPr>
              <a:t>’</a:t>
            </a:r>
            <a:r>
              <a:rPr lang="en-GB" altLang="ja-JP" dirty="0">
                <a:cs typeface="Tahoma" pitchFamily="34" charset="-78"/>
                <a:sym typeface="Tahoma" charset="0"/>
              </a:rPr>
              <a:t>t flood the system with jobs!</a:t>
            </a:r>
          </a:p>
          <a:p>
            <a:pPr marL="281796" indent="-252563">
              <a:lnSpc>
                <a:spcPct val="90000"/>
              </a:lnSpc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Jobs gain priority at different rates depending on many factors (use </a:t>
            </a:r>
            <a:r>
              <a:rPr lang="en-GB" altLang="x-none" sz="3600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showstart</a:t>
            </a:r>
            <a:r>
              <a:rPr lang="en-GB" altLang="x-none" sz="3600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 &lt;</a:t>
            </a:r>
            <a:r>
              <a:rPr lang="en-GB" altLang="x-none" sz="3600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job_id</a:t>
            </a:r>
            <a:r>
              <a:rPr lang="en-GB" altLang="x-none" sz="3600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&gt; </a:t>
            </a:r>
            <a:r>
              <a:rPr lang="en-GB" altLang="x-none" dirty="0">
                <a:cs typeface="Tahoma" pitchFamily="34" charset="-78"/>
                <a:sym typeface="Tahoma" charset="0"/>
              </a:rPr>
              <a:t>as a very </a:t>
            </a:r>
            <a:r>
              <a:rPr lang="en-GB" altLang="x-none" dirty="0" err="1">
                <a:cs typeface="Tahoma" pitchFamily="34" charset="-78"/>
                <a:sym typeface="Tahoma" charset="0"/>
              </a:rPr>
              <a:t>very</a:t>
            </a:r>
            <a:r>
              <a:rPr lang="en-GB" altLang="x-none" dirty="0">
                <a:cs typeface="Tahoma" pitchFamily="34" charset="-78"/>
                <a:sym typeface="Tahoma" charset="0"/>
              </a:rPr>
              <a:t> rough estimate of when your job is due to start)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13951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Compiling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4780309"/>
            <a:ext cx="8229600" cy="2077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b="1" dirty="0">
                <a:latin typeface="Tahoma" panose="020B0604030504040204" pitchFamily="34" charset="0"/>
                <a:cs typeface="Courier New" panose="02070309020205020404" pitchFamily="49" charset="0"/>
              </a:rPr>
              <a:t>Example:</a:t>
            </a:r>
            <a:endParaRPr lang="en-GB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altLang="en-US" sz="1800" b="1" dirty="0" smtClean="0">
                <a:latin typeface="Bitstream Vera Sans Mono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1800" b="1" dirty="0">
                <a:latin typeface="Bitstream Vera Sans Mono" pitchFamily="49" charset="0"/>
                <a:cs typeface="Courier New" panose="02070309020205020404" pitchFamily="49" charset="0"/>
              </a:rPr>
              <a:t>$ module load </a:t>
            </a:r>
            <a:r>
              <a:rPr lang="en-US" altLang="en-US" sz="1800" b="1" dirty="0" err="1">
                <a:latin typeface="Bitstream Vera Sans Mono" pitchFamily="49" charset="0"/>
                <a:cs typeface="Courier New" panose="02070309020205020404" pitchFamily="49" charset="0"/>
              </a:rPr>
              <a:t>dev</a:t>
            </a:r>
            <a:r>
              <a:rPr lang="en-US" altLang="en-US" sz="1800" b="1" dirty="0">
                <a:latin typeface="Bitstream Vera Sans Mono" pitchFamily="49" charset="0"/>
                <a:cs typeface="Courier New" panose="02070309020205020404" pitchFamily="49" charset="0"/>
              </a:rPr>
              <a:t> intel/2013-sp1</a:t>
            </a:r>
          </a:p>
          <a:p>
            <a:pPr marL="0" indent="0">
              <a:buNone/>
            </a:pPr>
            <a:r>
              <a:rPr lang="en-GB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altLang="en-US" sz="1800" b="1" dirty="0" err="1">
                <a:latin typeface="Bitstream Vera Sans Mono" pitchFamily="49" charset="0"/>
                <a:cs typeface="Courier New" panose="02070309020205020404" pitchFamily="49" charset="0"/>
              </a:rPr>
              <a:t>icc</a:t>
            </a:r>
            <a:r>
              <a:rPr lang="en-GB" altLang="en-US" sz="1800" b="1" dirty="0">
                <a:latin typeface="Bitstream Vera Sans Mono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>
                <a:latin typeface="Bitstream Vera Sans Mono" pitchFamily="49" charset="0"/>
                <a:cs typeface="Courier New" panose="02070309020205020404" pitchFamily="49" charset="0"/>
              </a:rPr>
              <a:t>-</a:t>
            </a:r>
            <a:r>
              <a:rPr lang="en-GB" altLang="en-US" sz="1800" b="1" dirty="0">
                <a:latin typeface="Bitstream Vera Sans Mono" pitchFamily="49" charset="0"/>
                <a:cs typeface="Courier New" panose="02070309020205020404" pitchFamily="49" charset="0"/>
              </a:rPr>
              <a:t>o </a:t>
            </a:r>
            <a:r>
              <a:rPr lang="en-GB" altLang="en-US" sz="1800" b="1" dirty="0" err="1">
                <a:latin typeface="Bitstream Vera Sans Mono" pitchFamily="49" charset="0"/>
                <a:cs typeface="Courier New" panose="02070309020205020404" pitchFamily="49" charset="0"/>
              </a:rPr>
              <a:t>myprog</a:t>
            </a:r>
            <a:r>
              <a:rPr lang="en-GB" altLang="en-US" sz="1800" b="1" dirty="0">
                <a:latin typeface="Bitstream Vera Sans Mono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1800" b="1" dirty="0" err="1">
                <a:latin typeface="Bitstream Vera Sans Mono" pitchFamily="49" charset="0"/>
                <a:cs typeface="Courier New" panose="02070309020205020404" pitchFamily="49" charset="0"/>
              </a:rPr>
              <a:t>myprog.c</a:t>
            </a:r>
            <a:endParaRPr lang="en-GB" altLang="en-US" sz="1800" b="1" dirty="0">
              <a:latin typeface="Bitstream Vera Sans Mono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GB" altLang="en-US" sz="1800" b="1" dirty="0" err="1">
                <a:latin typeface="Bitstream Vera Sans Mono" pitchFamily="49" charset="0"/>
                <a:cs typeface="Courier New" panose="02070309020205020404" pitchFamily="49" charset="0"/>
              </a:rPr>
              <a:t>mpiicc</a:t>
            </a:r>
            <a:r>
              <a:rPr lang="en-GB" altLang="en-US" sz="1800" b="1" dirty="0">
                <a:latin typeface="Bitstream Vera Sans Mono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>
                <a:latin typeface="Bitstream Vera Sans Mono" pitchFamily="49" charset="0"/>
                <a:cs typeface="Courier New" panose="02070309020205020404" pitchFamily="49" charset="0"/>
              </a:rPr>
              <a:t>-</a:t>
            </a:r>
            <a:r>
              <a:rPr lang="en-GB" altLang="en-US" sz="1800" b="1" dirty="0">
                <a:latin typeface="Bitstream Vera Sans Mono" pitchFamily="49" charset="0"/>
                <a:cs typeface="Courier New" panose="02070309020205020404" pitchFamily="49" charset="0"/>
              </a:rPr>
              <a:t>o </a:t>
            </a:r>
            <a:r>
              <a:rPr lang="en-GB" altLang="en-US" sz="1800" b="1" dirty="0" err="1">
                <a:latin typeface="Bitstream Vera Sans Mono" pitchFamily="49" charset="0"/>
                <a:cs typeface="Courier New" panose="02070309020205020404" pitchFamily="49" charset="0"/>
              </a:rPr>
              <a:t>myprog</a:t>
            </a:r>
            <a:r>
              <a:rPr lang="en-GB" altLang="en-US" sz="1800" b="1" dirty="0">
                <a:latin typeface="Bitstream Vera Sans Mono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1800" b="1" dirty="0" err="1">
                <a:latin typeface="Bitstream Vera Sans Mono" pitchFamily="49" charset="0"/>
                <a:cs typeface="Courier New" panose="02070309020205020404" pitchFamily="49" charset="0"/>
              </a:rPr>
              <a:t>myprog.c</a:t>
            </a:r>
            <a:endParaRPr lang="en-GB" altLang="en-US" sz="1800" b="1" dirty="0">
              <a:latin typeface="Bitstream Vera Sans Mono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312792"/>
              </p:ext>
            </p:extLst>
          </p:nvPr>
        </p:nvGraphicFramePr>
        <p:xfrm>
          <a:off x="457200" y="1268760"/>
          <a:ext cx="8229600" cy="33432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04682"/>
                <a:gridCol w="2510118"/>
                <a:gridCol w="1543050"/>
                <a:gridCol w="2571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Language</a:t>
                      </a:r>
                      <a:endParaRPr kumimoji="0" lang="en-GB" altLang="x-non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Command</a:t>
                      </a:r>
                      <a:endParaRPr kumimoji="0" lang="en-GB" altLang="x-non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Modules</a:t>
                      </a:r>
                      <a:endParaRPr kumimoji="0" lang="en-GB" altLang="x-non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>
                    <a:solidFill>
                      <a:schemeClr val="accent3"/>
                    </a:solidFill>
                  </a:tcPr>
                </a:tc>
              </a:tr>
              <a:tr h="371475">
                <a:tc rowSpan="4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Sequential</a:t>
                      </a:r>
                      <a:endParaRPr kumimoji="0" lang="en-GB" altLang="x-non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icc</a:t>
                      </a:r>
                      <a:endParaRPr kumimoji="0" lang="en-GB" altLang="x-non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dev</a:t>
                      </a: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 </a:t>
                      </a:r>
                      <a:r>
                        <a:rPr kumimoji="0" lang="en-US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intel/2015-u1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C++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icpc</a:t>
                      </a:r>
                      <a:endParaRPr kumimoji="0" lang="en-GB" altLang="x-non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           </a:t>
                      </a:r>
                      <a:r>
                        <a:rPr kumimoji="0" lang="en-GB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“</a:t>
                      </a: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    </a:t>
                      </a:r>
                      <a:r>
                        <a:rPr kumimoji="0" lang="en-GB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”</a:t>
                      </a:r>
                      <a:endParaRPr kumimoji="0" lang="en-GB" altLang="x-non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Fortran77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ifort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           </a:t>
                      </a:r>
                      <a:r>
                        <a:rPr kumimoji="0" lang="en-GB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“</a:t>
                      </a: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    </a:t>
                      </a:r>
                      <a:r>
                        <a:rPr kumimoji="0" lang="en-GB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”</a:t>
                      </a:r>
                      <a:endParaRPr kumimoji="0" lang="en-GB" altLang="x-non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Fortran90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ifort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           </a:t>
                      </a:r>
                      <a:r>
                        <a:rPr kumimoji="0" lang="en-GB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“</a:t>
                      </a: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    </a:t>
                      </a:r>
                      <a:r>
                        <a:rPr kumimoji="0" lang="en-GB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”</a:t>
                      </a:r>
                      <a:endParaRPr kumimoji="0" lang="en-GB" altLang="x-non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</a:tr>
              <a:tr h="371475">
                <a:tc rowSpan="4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MPI</a:t>
                      </a:r>
                      <a:endParaRPr kumimoji="0" lang="en-GB" altLang="x-non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</a:t>
                      </a:r>
                      <a:endParaRPr kumimoji="0" lang="en-GB" altLang="x-non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mpiicc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          </a:t>
                      </a:r>
                      <a:r>
                        <a:rPr kumimoji="0" lang="en-GB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“</a:t>
                      </a: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   </a:t>
                      </a:r>
                      <a:r>
                        <a:rPr kumimoji="0" lang="en-GB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”</a:t>
                      </a:r>
                      <a:endParaRPr kumimoji="0" lang="en-GB" altLang="x-non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C++</a:t>
                      </a:r>
                      <a:endParaRPr kumimoji="0" lang="en-GB" altLang="x-non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mpiicpc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          </a:t>
                      </a:r>
                      <a:r>
                        <a:rPr kumimoji="0" lang="en-GB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“</a:t>
                      </a: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   </a:t>
                      </a:r>
                      <a:r>
                        <a:rPr kumimoji="0" lang="en-GB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”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Fortran77</a:t>
                      </a:r>
                      <a:endParaRPr kumimoji="0" lang="en-GB" altLang="x-non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mpiifort</a:t>
                      </a:r>
                      <a:endParaRPr kumimoji="0" lang="en-GB" altLang="x-non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          </a:t>
                      </a:r>
                      <a:r>
                        <a:rPr kumimoji="0" lang="en-GB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“</a:t>
                      </a: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   </a:t>
                      </a:r>
                      <a:r>
                        <a:rPr kumimoji="0" lang="en-GB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”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Fortran90</a:t>
                      </a:r>
                      <a:endParaRPr kumimoji="0" lang="en-GB" altLang="x-non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mpiifort</a:t>
                      </a:r>
                      <a:endParaRPr kumimoji="0" lang="en-GB" altLang="x-non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          </a:t>
                      </a:r>
                      <a:r>
                        <a:rPr kumimoji="0" lang="en-GB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“</a:t>
                      </a:r>
                      <a:r>
                        <a:rPr kumimoji="0" lang="en-GB" altLang="x-none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   </a:t>
                      </a:r>
                      <a:r>
                        <a:rPr kumimoji="0" lang="en-GB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”</a:t>
                      </a:r>
                      <a:endParaRPr kumimoji="0" lang="en-GB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-78"/>
                        <a:ea typeface="ＭＳ Ｐゴシック" charset="-128"/>
                      </a:endParaRPr>
                    </a:p>
                  </a:txBody>
                  <a:tcPr marT="45711" marB="45711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2697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Storage Quota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Place personal files, source codes, etc. in home directory (lower quota).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Large datasets, output from jobs, etc. should be stored in the project directory.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Users are responsible for own backups.</a:t>
            </a:r>
            <a:br>
              <a:rPr lang="en-GB" altLang="x-none" dirty="0">
                <a:cs typeface="Tahoma" pitchFamily="34" charset="-78"/>
                <a:sym typeface="Tahoma" charset="0"/>
              </a:rPr>
            </a:br>
            <a:r>
              <a:rPr lang="en-GB" altLang="x-none" dirty="0">
                <a:cs typeface="Tahoma" pitchFamily="34" charset="-78"/>
                <a:sym typeface="Tahoma" charset="0"/>
              </a:rPr>
              <a:t>(ICHEC only do backups for disaster recovery and there is no guarantee!).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2716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Numerical Libraries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1796" indent="-252563">
              <a:spcBef>
                <a:spcPts val="737"/>
              </a:spcBef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Intel MKL (Math Kernel Library)</a:t>
            </a:r>
            <a:br>
              <a:rPr lang="en-GB" altLang="x-none" dirty="0">
                <a:cs typeface="Tahoma" pitchFamily="34" charset="-78"/>
                <a:sym typeface="Tahoma" charset="0"/>
              </a:rPr>
            </a:br>
            <a:r>
              <a:rPr lang="en-GB" altLang="x-none" dirty="0">
                <a:cs typeface="Tahoma" pitchFamily="34" charset="-78"/>
                <a:sym typeface="Tahoma" charset="0"/>
              </a:rPr>
              <a:t>Provides mathematical routines for scientific and engineering applications.</a:t>
            </a:r>
          </a:p>
          <a:p>
            <a:pPr marL="281796" indent="-252563">
              <a:spcBef>
                <a:spcPts val="737"/>
              </a:spcBef>
              <a:buFont typeface="Arial" charset="0"/>
              <a:buChar char="•"/>
              <a:defRPr/>
            </a:pPr>
            <a:endParaRPr lang="en-GB" altLang="x-none" dirty="0">
              <a:cs typeface="Tahoma" pitchFamily="34" charset="-78"/>
              <a:sym typeface="Tahoma" charset="0"/>
            </a:endParaRPr>
          </a:p>
          <a:p>
            <a:pPr marL="281796" indent="-252563">
              <a:spcBef>
                <a:spcPts val="737"/>
              </a:spcBef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Routines highly optimised for performance on Intel processors</a:t>
            </a:r>
            <a:r>
              <a:rPr lang="en-GB" altLang="x-none" dirty="0" smtClean="0">
                <a:cs typeface="Tahoma" pitchFamily="34" charset="-78"/>
                <a:sym typeface="Tahoma" charset="0"/>
              </a:rPr>
              <a:t>.</a:t>
            </a:r>
          </a:p>
          <a:p>
            <a:pPr marL="281796" indent="-252563">
              <a:spcBef>
                <a:spcPts val="737"/>
              </a:spcBef>
              <a:buFont typeface="Arial" charset="0"/>
              <a:buChar char="•"/>
              <a:defRPr/>
            </a:pPr>
            <a:endParaRPr lang="en-GB" altLang="x-none" dirty="0">
              <a:cs typeface="Tahoma" pitchFamily="34" charset="-78"/>
              <a:sym typeface="Tahoma" charset="0"/>
            </a:endParaRPr>
          </a:p>
          <a:p>
            <a:pPr marL="281796" indent="-252563">
              <a:spcBef>
                <a:spcPts val="737"/>
              </a:spcBef>
              <a:buFont typeface="Arial" charset="0"/>
              <a:buChar char="•"/>
              <a:defRPr/>
            </a:pPr>
            <a:r>
              <a:rPr lang="en-US" altLang="x-none" sz="4400" dirty="0">
                <a:cs typeface="Tahoma" pitchFamily="34" charset="-78"/>
                <a:sym typeface="Tahoma" charset="0"/>
              </a:rPr>
              <a:t>https://software.intel.com/en-us/intel-mkl</a:t>
            </a:r>
          </a:p>
          <a:p>
            <a:pPr marL="281796" indent="-252563">
              <a:spcBef>
                <a:spcPts val="737"/>
              </a:spcBef>
              <a:buFont typeface="Arial" charset="0"/>
              <a:buChar char="•"/>
              <a:defRPr/>
            </a:pPr>
            <a:endParaRPr lang="en-GB" altLang="x-none" dirty="0">
              <a:cs typeface="Tahoma" pitchFamily="34" charset="-78"/>
              <a:sym typeface="Tahom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18565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1796" indent="-252563">
              <a:spcBef>
                <a:spcPts val="737"/>
              </a:spcBef>
              <a:buNone/>
              <a:defRPr/>
            </a:pPr>
            <a:r>
              <a:rPr lang="en-GB" altLang="x-none" sz="3600" dirty="0" smtClean="0">
                <a:cs typeface="Tahoma" pitchFamily="34" charset="-78"/>
                <a:sym typeface="Tahoma" charset="0"/>
              </a:rPr>
              <a:t>Let</a:t>
            </a:r>
            <a:r>
              <a:rPr lang="ja-JP" altLang="en-US" sz="3600" dirty="0">
                <a:cs typeface="Tahoma" pitchFamily="34" charset="-78"/>
                <a:sym typeface="Tahoma" charset="0"/>
              </a:rPr>
              <a:t> </a:t>
            </a:r>
            <a:r>
              <a:rPr lang="en-GB" altLang="ja-JP" sz="3600" dirty="0" smtClean="0">
                <a:cs typeface="Tahoma" pitchFamily="34" charset="-78"/>
                <a:sym typeface="Tahoma" charset="0"/>
              </a:rPr>
              <a:t>us </a:t>
            </a:r>
            <a:r>
              <a:rPr lang="en-GB" altLang="ja-JP" sz="3600" dirty="0">
                <a:cs typeface="Tahoma" pitchFamily="34" charset="-78"/>
                <a:sym typeface="Tahoma" charset="0"/>
              </a:rPr>
              <a:t>begin!</a:t>
            </a:r>
          </a:p>
          <a:p>
            <a:pPr marL="281796" indent="-252563">
              <a:spcBef>
                <a:spcPts val="737"/>
              </a:spcBef>
              <a:buNone/>
              <a:defRPr/>
            </a:pPr>
            <a:endParaRPr lang="en-GB" altLang="x-none" dirty="0">
              <a:latin typeface="Tahoma" pitchFamily="34" charset="-78"/>
              <a:cs typeface="Tahoma" pitchFamily="34" charset="-78"/>
              <a:sym typeface="Tahoma" charset="0"/>
            </a:endParaRPr>
          </a:p>
          <a:p>
            <a:pPr marL="281796" indent="-252563">
              <a:spcBef>
                <a:spcPts val="737"/>
              </a:spcBef>
              <a:buNone/>
              <a:defRPr/>
            </a:pPr>
            <a:r>
              <a:rPr lang="en-GB" altLang="x-none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ssh</a:t>
            </a: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 –X </a:t>
            </a:r>
            <a:r>
              <a:rPr lang="en-GB" altLang="x-none" b="1" dirty="0" smtClean="0">
                <a:solidFill>
                  <a:srgbClr val="00B050"/>
                </a:solidFill>
                <a:latin typeface="Bitstream Vera Sans Mono" pitchFamily="49" charset="0"/>
                <a:cs typeface="Courier New" pitchFamily="49" charset="0"/>
                <a:sym typeface="Tahoma" charset="0"/>
              </a:rPr>
              <a:t>ph5xxYY@fionn.ichec.ie</a:t>
            </a:r>
            <a:endParaRPr lang="en-GB" altLang="x-none" b="1" dirty="0">
              <a:solidFill>
                <a:srgbClr val="00B050"/>
              </a:solidFill>
              <a:latin typeface="Bitstream Vera Sans Mono" pitchFamily="49" charset="0"/>
              <a:cs typeface="Courier New" pitchFamily="49" charset="0"/>
              <a:sym typeface="Tahoma" charset="0"/>
            </a:endParaRPr>
          </a:p>
          <a:p>
            <a:pPr marL="281796" indent="-252563">
              <a:spcBef>
                <a:spcPts val="737"/>
              </a:spcBef>
              <a:buNone/>
              <a:defRPr/>
            </a:pPr>
            <a:endParaRPr lang="en-GB" altLang="x-none" b="1" dirty="0">
              <a:latin typeface="Courier New" pitchFamily="49" charset="0"/>
              <a:cs typeface="Courier New" pitchFamily="49" charset="0"/>
              <a:sym typeface="Tahoma" charset="0"/>
            </a:endParaRPr>
          </a:p>
          <a:p>
            <a:pPr marL="281796" indent="-252563">
              <a:spcBef>
                <a:spcPts val="737"/>
              </a:spcBef>
              <a:buNone/>
              <a:defRPr/>
            </a:pPr>
            <a:r>
              <a:rPr lang="en-GB" altLang="x-none" sz="4400" b="1" dirty="0">
                <a:cs typeface="Courier New" pitchFamily="49" charset="0"/>
                <a:sym typeface="Tahoma" charset="0"/>
              </a:rPr>
              <a:t>YY=01-20</a:t>
            </a:r>
          </a:p>
          <a:p>
            <a:pPr marL="281796" indent="-252563">
              <a:spcBef>
                <a:spcPts val="737"/>
              </a:spcBef>
              <a:buNone/>
              <a:defRPr/>
            </a:pPr>
            <a:endParaRPr lang="en-GB" altLang="x-none" sz="4400" b="1" dirty="0">
              <a:cs typeface="Courier New" pitchFamily="49" charset="0"/>
              <a:sym typeface="Tahoma" charset="0"/>
            </a:endParaRPr>
          </a:p>
          <a:p>
            <a:pPr marL="281796" indent="-252563">
              <a:spcBef>
                <a:spcPts val="737"/>
              </a:spcBef>
              <a:buNone/>
              <a:defRPr/>
            </a:pPr>
            <a:r>
              <a:rPr lang="en-GB" altLang="x-none" sz="4400" b="1" dirty="0" err="1" smtClean="0">
                <a:cs typeface="Courier New" pitchFamily="49" charset="0"/>
                <a:sym typeface="Tahoma" charset="0"/>
              </a:rPr>
              <a:t>Password:blindorangeseaotter</a:t>
            </a:r>
            <a:endParaRPr lang="en-GB" altLang="x-none" sz="4400" b="1" dirty="0">
              <a:cs typeface="Courier New" pitchFamily="49" charset="0"/>
              <a:sym typeface="Tahoma" charset="0"/>
            </a:endParaRPr>
          </a:p>
          <a:p>
            <a:pPr marL="281796" indent="-252563">
              <a:spcBef>
                <a:spcPts val="737"/>
              </a:spcBef>
              <a:buNone/>
              <a:defRPr/>
            </a:pPr>
            <a:r>
              <a:rPr lang="en-GB" altLang="x-none" sz="4400" b="1" dirty="0">
                <a:cs typeface="Courier New" pitchFamily="49" charset="0"/>
                <a:sym typeface="Tahoma" charset="0"/>
              </a:rPr>
              <a:t>Change password: </a:t>
            </a:r>
            <a:r>
              <a:rPr lang="en-GB" altLang="x-none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passwd</a:t>
            </a:r>
            <a:endParaRPr lang="en-GB" altLang="x-none" b="1" dirty="0">
              <a:latin typeface="Bitstream Vera Sans Mono" pitchFamily="49" charset="0"/>
              <a:cs typeface="Courier New" pitchFamily="49" charset="0"/>
              <a:sym typeface="Tahom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1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used?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346834" y="1340768"/>
            <a:ext cx="8761670" cy="4751168"/>
            <a:chOff x="175204" y="1432707"/>
            <a:chExt cx="8761670" cy="4751168"/>
          </a:xfrm>
        </p:grpSpPr>
        <p:pic>
          <p:nvPicPr>
            <p:cNvPr id="5" name="Picture 4" descr="weath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04" y="1432707"/>
              <a:ext cx="3610537" cy="21137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3753" y="2006062"/>
              <a:ext cx="1950291" cy="15833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514523" y="2033914"/>
              <a:ext cx="12251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Swimsuit design to reduce drag based on fluid flow analysis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26034" y="1830009"/>
              <a:ext cx="134838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Simulation showing temperatures of top 5% of summer highest daytime and the lowest 5% of winter nighttime</a:t>
              </a:r>
            </a:p>
          </p:txBody>
        </p:sp>
        <p:pic>
          <p:nvPicPr>
            <p:cNvPr id="9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551" y="3873034"/>
              <a:ext cx="2196360" cy="15527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 descr="ship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737" y="3720627"/>
              <a:ext cx="1579642" cy="15796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259871" y="5722210"/>
              <a:ext cx="2658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Polyhedral mesh and pressure distribution on an F1 car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71031" y="5595504"/>
              <a:ext cx="28469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Model of the production and assembly of Pringles and Pampers Nappies 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06609" y="3724389"/>
              <a:ext cx="1330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Model of the wave formulation around a seafaring vessel</a:t>
              </a:r>
            </a:p>
          </p:txBody>
        </p:sp>
        <p:pic>
          <p:nvPicPr>
            <p:cNvPr id="14" name="Picture 13" descr="car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25" y="3929334"/>
              <a:ext cx="2580737" cy="15805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3104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Storage Quota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dirty="0">
                <a:cs typeface="Tahoma" pitchFamily="34" charset="-78"/>
                <a:sym typeface="Tahoma" charset="0"/>
              </a:rPr>
              <a:t>Soft &amp; hard limits are placed on disk space usage by each user/project.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quota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/>
            </a:r>
            <a:b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</a:br>
            <a:r>
              <a:rPr lang="en-GB" altLang="x-none" dirty="0">
                <a:cs typeface="Tahoma" pitchFamily="34" charset="-78"/>
                <a:sym typeface="Tahoma" charset="0"/>
              </a:rPr>
              <a:t>…checks quota usage of home directory…</a:t>
            </a:r>
            <a:br>
              <a:rPr lang="en-GB" altLang="x-none" dirty="0">
                <a:cs typeface="Tahoma" pitchFamily="34" charset="-78"/>
                <a:sym typeface="Tahoma" charset="0"/>
              </a:rPr>
            </a:br>
            <a:r>
              <a:rPr lang="en-GB" altLang="x-none" dirty="0">
                <a:cs typeface="Tahoma" pitchFamily="34" charset="-78"/>
                <a:sym typeface="Tahoma" charset="0"/>
              </a:rPr>
              <a:t>(e.g. /</a:t>
            </a:r>
            <a:r>
              <a:rPr lang="en-GB" altLang="x-none" dirty="0" err="1">
                <a:cs typeface="Tahoma" pitchFamily="34" charset="-78"/>
                <a:sym typeface="Tahoma" charset="0"/>
              </a:rPr>
              <a:t>ichec</a:t>
            </a:r>
            <a:r>
              <a:rPr lang="en-GB" altLang="x-none" dirty="0">
                <a:cs typeface="Tahoma" pitchFamily="34" charset="-78"/>
                <a:sym typeface="Tahoma" charset="0"/>
              </a:rPr>
              <a:t>/home/users/</a:t>
            </a:r>
            <a:r>
              <a:rPr lang="en-GB" altLang="x-none" dirty="0" err="1">
                <a:cs typeface="Tahoma" pitchFamily="34" charset="-78"/>
                <a:sym typeface="Tahoma" charset="0"/>
              </a:rPr>
              <a:t>jdoe</a:t>
            </a:r>
            <a:r>
              <a:rPr lang="en-GB" altLang="x-none" dirty="0">
                <a:cs typeface="Tahoma" pitchFamily="34" charset="-78"/>
                <a:sym typeface="Tahoma" charset="0"/>
              </a:rPr>
              <a:t>)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quota -g &lt;</a:t>
            </a:r>
            <a:r>
              <a:rPr lang="en-GB" altLang="x-none" b="1" dirty="0" err="1">
                <a:latin typeface="Bitstream Vera Sans Mono" pitchFamily="49" charset="0"/>
                <a:cs typeface="Courier New" pitchFamily="49" charset="0"/>
                <a:sym typeface="Tahoma" charset="0"/>
              </a:rPr>
              <a:t>project_code</a:t>
            </a:r>
            <a:r>
              <a:rPr lang="en-GB" altLang="x-none" b="1" dirty="0">
                <a:latin typeface="Bitstream Vera Sans Mono" pitchFamily="49" charset="0"/>
                <a:cs typeface="Courier New" pitchFamily="49" charset="0"/>
                <a:sym typeface="Tahoma" charset="0"/>
              </a:rPr>
              <a:t>&gt;</a:t>
            </a:r>
            <a: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  <a:t/>
            </a:r>
            <a:br>
              <a:rPr lang="en-GB" altLang="x-none" dirty="0">
                <a:latin typeface="Tahoma" pitchFamily="34" charset="-78"/>
                <a:cs typeface="Tahoma" pitchFamily="34" charset="-78"/>
                <a:sym typeface="Tahoma" charset="0"/>
              </a:rPr>
            </a:br>
            <a:r>
              <a:rPr lang="en-GB" altLang="x-none" dirty="0">
                <a:cs typeface="Tahoma" pitchFamily="34" charset="-78"/>
                <a:sym typeface="Tahoma" charset="0"/>
              </a:rPr>
              <a:t>…checks quota usage of project directory…</a:t>
            </a:r>
            <a:br>
              <a:rPr lang="en-GB" altLang="x-none" dirty="0">
                <a:cs typeface="Tahoma" pitchFamily="34" charset="-78"/>
                <a:sym typeface="Tahoma" charset="0"/>
              </a:rPr>
            </a:br>
            <a:r>
              <a:rPr lang="en-GB" altLang="x-none" dirty="0">
                <a:cs typeface="Tahoma" pitchFamily="34" charset="-78"/>
                <a:sym typeface="Tahoma" charset="0"/>
              </a:rPr>
              <a:t>(e.g. /</a:t>
            </a:r>
            <a:r>
              <a:rPr lang="en-GB" altLang="x-none" dirty="0" err="1">
                <a:cs typeface="Tahoma" pitchFamily="34" charset="-78"/>
                <a:sym typeface="Tahoma" charset="0"/>
              </a:rPr>
              <a:t>ichec</a:t>
            </a:r>
            <a:r>
              <a:rPr lang="en-GB" altLang="x-none" dirty="0">
                <a:cs typeface="Tahoma" pitchFamily="34" charset="-78"/>
                <a:sym typeface="Tahoma" charset="0"/>
              </a:rPr>
              <a:t>/work/dclif000a)</a:t>
            </a:r>
            <a:endParaRPr lang="en-GB" altLang="x-none" sz="4000" dirty="0">
              <a:cs typeface="Tahoma" pitchFamily="34" charset="-78"/>
              <a:sym typeface="Tahom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3110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sz="2400" dirty="0">
                <a:cs typeface="Tahoma" pitchFamily="34" charset="-78"/>
                <a:sym typeface="Tahoma" charset="0"/>
              </a:rPr>
              <a:t>Precede a command line with </a:t>
            </a:r>
            <a:r>
              <a:rPr lang="en-GB" altLang="x-none" sz="2400" b="1" dirty="0">
                <a:cs typeface="Courier New" pitchFamily="49" charset="0"/>
                <a:sym typeface="Tahoma" charset="0"/>
              </a:rPr>
              <a:t>time </a:t>
            </a:r>
            <a:r>
              <a:rPr lang="en-GB" altLang="x-none" sz="2400" dirty="0">
                <a:cs typeface="Tahoma" pitchFamily="34" charset="-78"/>
                <a:sym typeface="Tahoma" charset="0"/>
              </a:rPr>
              <a:t>leads to timing of program execution, yielding the following information:</a:t>
            </a:r>
          </a:p>
          <a:p>
            <a:pPr lvl="1">
              <a:spcAft>
                <a:spcPts val="600"/>
              </a:spcAft>
              <a:defRPr/>
            </a:pPr>
            <a:r>
              <a:rPr lang="en-GB" altLang="x-none" sz="2400" b="1" dirty="0">
                <a:cs typeface="Tahoma" pitchFamily="34" charset="-78"/>
                <a:sym typeface="Tahoma" charset="0"/>
              </a:rPr>
              <a:t>User </a:t>
            </a:r>
            <a:r>
              <a:rPr lang="en-GB" altLang="x-none" sz="2400" dirty="0">
                <a:cs typeface="Tahoma" pitchFamily="34" charset="-78"/>
                <a:sym typeface="Tahoma" charset="0"/>
              </a:rPr>
              <a:t>time: time spent in user mode</a:t>
            </a:r>
          </a:p>
          <a:p>
            <a:pPr lvl="1">
              <a:spcAft>
                <a:spcPts val="600"/>
              </a:spcAft>
              <a:defRPr/>
            </a:pPr>
            <a:r>
              <a:rPr lang="en-GB" altLang="x-none" sz="2400" b="1" dirty="0">
                <a:cs typeface="Tahoma" pitchFamily="34" charset="-78"/>
                <a:sym typeface="Tahoma" charset="0"/>
              </a:rPr>
              <a:t>System </a:t>
            </a:r>
            <a:r>
              <a:rPr lang="en-GB" altLang="x-none" sz="2400" dirty="0">
                <a:cs typeface="Tahoma" pitchFamily="34" charset="-78"/>
                <a:sym typeface="Tahoma" charset="0"/>
              </a:rPr>
              <a:t>time: time spent in kernel mode</a:t>
            </a:r>
          </a:p>
          <a:p>
            <a:pPr lvl="1">
              <a:spcAft>
                <a:spcPts val="600"/>
              </a:spcAft>
              <a:defRPr/>
            </a:pPr>
            <a:r>
              <a:rPr lang="en-GB" altLang="x-none" sz="2400" b="1" dirty="0">
                <a:cs typeface="Tahoma" pitchFamily="34" charset="-78"/>
                <a:sym typeface="Tahoma" charset="0"/>
              </a:rPr>
              <a:t>Real </a:t>
            </a:r>
            <a:r>
              <a:rPr lang="en-GB" altLang="x-none" sz="2400" dirty="0">
                <a:cs typeface="Tahoma" pitchFamily="34" charset="-78"/>
                <a:sym typeface="Tahoma" charset="0"/>
              </a:rPr>
              <a:t>time: actual (</a:t>
            </a:r>
            <a:r>
              <a:rPr lang="en-GB" altLang="x-none" sz="2400" dirty="0" err="1">
                <a:cs typeface="Tahoma" pitchFamily="34" charset="-78"/>
                <a:sym typeface="Tahoma" charset="0"/>
              </a:rPr>
              <a:t>wallclock</a:t>
            </a:r>
            <a:r>
              <a:rPr lang="en-GB" altLang="x-none" sz="2400" dirty="0">
                <a:cs typeface="Tahoma" pitchFamily="34" charset="-78"/>
                <a:sym typeface="Tahoma" charset="0"/>
              </a:rPr>
              <a:t>) time</a:t>
            </a:r>
          </a:p>
          <a:p>
            <a:pPr marL="281796" indent="-252563">
              <a:spcBef>
                <a:spcPts val="737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altLang="x-none" sz="2400" dirty="0">
                <a:cs typeface="Tahoma" pitchFamily="34" charset="-78"/>
                <a:sym typeface="Tahoma" charset="0"/>
              </a:rPr>
              <a:t>System + User time = </a:t>
            </a:r>
            <a:r>
              <a:rPr lang="en-GB" altLang="x-none" sz="2400" b="1" dirty="0">
                <a:cs typeface="Tahoma" pitchFamily="34" charset="-78"/>
                <a:sym typeface="Tahoma" charset="0"/>
              </a:rPr>
              <a:t>CPU </a:t>
            </a:r>
            <a:r>
              <a:rPr lang="en-GB" altLang="x-none" sz="2400" dirty="0">
                <a:cs typeface="Tahoma" pitchFamily="34" charset="-78"/>
                <a:sym typeface="Tahoma" charset="0"/>
              </a:rPr>
              <a:t>time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0090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 in code</a:t>
            </a:r>
            <a:endParaRPr lang="en-GB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2068513"/>
          <a:ext cx="8229600" cy="2595578"/>
        </p:xfrm>
        <a:graphic>
          <a:graphicData uri="http://schemas.openxmlformats.org/drawingml/2006/table">
            <a:tbl>
              <a:tblPr/>
              <a:tblGrid>
                <a:gridCol w="1857375"/>
                <a:gridCol w="2519363"/>
                <a:gridCol w="3852862"/>
              </a:tblGrid>
              <a:tr h="460296"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ＭＳ Ｐゴシック" charset="-128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C2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C / C++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C2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Fortran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C249"/>
                    </a:solidFill>
                  </a:tcPr>
                </a:tc>
              </a:tr>
              <a:tr h="701556"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Generic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clock()</a:t>
                      </a:r>
                    </a:p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gettimeofday()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system_clock</a:t>
                      </a:r>
                    </a:p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cpu_time (Fortran 95)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</a:tr>
              <a:tr h="396807"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MPI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4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MPI_Wtime()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4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Mpi_wtime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4E9"/>
                    </a:solidFill>
                  </a:tcPr>
                </a:tc>
              </a:tr>
              <a:tr h="396807"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OpenMP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omp_get_wtime()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x-non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Omp_get_wtime()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</a:tr>
              <a:tr h="640095"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Intel MKL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4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365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dsecnd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()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4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dsecnd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()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charset="-128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4E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7465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Arrays in </a:t>
            </a:r>
            <a:r>
              <a:rPr lang="en-GB" dirty="0" err="1" smtClean="0"/>
              <a:t>C&amp;Fortran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22" y="1164919"/>
            <a:ext cx="6832602" cy="32001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263691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is n=5,m=5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979712" y="4221088"/>
            <a:ext cx="3024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double A[5][5] </a:t>
            </a:r>
          </a:p>
          <a:p>
            <a:endParaRPr lang="en-GB" dirty="0" smtClean="0"/>
          </a:p>
          <a:p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=0;i&lt;n;++</a:t>
            </a:r>
            <a:r>
              <a:rPr lang="en-GB" dirty="0" err="1" smtClean="0"/>
              <a:t>i</a:t>
            </a:r>
            <a:r>
              <a:rPr lang="en-GB" dirty="0" smtClean="0"/>
              <a:t>){</a:t>
            </a:r>
          </a:p>
          <a:p>
            <a:r>
              <a:rPr lang="en-GB" dirty="0" smtClean="0"/>
              <a:t>  for(j=0;j&lt;m;++j){</a:t>
            </a:r>
          </a:p>
          <a:p>
            <a:r>
              <a:rPr lang="en-GB" dirty="0"/>
              <a:t> </a:t>
            </a:r>
            <a:r>
              <a:rPr lang="en-GB" dirty="0" smtClean="0"/>
              <a:t>    A[</a:t>
            </a:r>
            <a:r>
              <a:rPr lang="en-GB" dirty="0" err="1" smtClean="0"/>
              <a:t>i</a:t>
            </a:r>
            <a:r>
              <a:rPr lang="en-GB" dirty="0" smtClean="0"/>
              <a:t>][j]=(double)</a:t>
            </a:r>
            <a:r>
              <a:rPr lang="en-GB" dirty="0" err="1" smtClean="0"/>
              <a:t>i</a:t>
            </a:r>
            <a:r>
              <a:rPr lang="en-GB" dirty="0" smtClean="0"/>
              <a:t>*j</a:t>
            </a:r>
          </a:p>
          <a:p>
            <a:r>
              <a:rPr lang="en-GB" dirty="0"/>
              <a:t> </a:t>
            </a:r>
            <a:r>
              <a:rPr lang="en-GB" dirty="0" smtClean="0"/>
              <a:t> }</a:t>
            </a:r>
            <a:endParaRPr lang="en-GB" dirty="0"/>
          </a:p>
          <a:p>
            <a:r>
              <a:rPr lang="en-GB" dirty="0" smtClean="0"/>
              <a:t>}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580112" y="4293096"/>
            <a:ext cx="3024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Real(kind=8) :: A(5,5)</a:t>
            </a:r>
          </a:p>
          <a:p>
            <a:endParaRPr lang="en-GB" dirty="0" smtClean="0"/>
          </a:p>
          <a:p>
            <a:r>
              <a:rPr lang="en-GB" dirty="0" smtClean="0"/>
              <a:t>Do </a:t>
            </a:r>
            <a:r>
              <a:rPr lang="en-GB" dirty="0"/>
              <a:t>j</a:t>
            </a:r>
            <a:r>
              <a:rPr lang="en-GB" dirty="0" smtClean="0"/>
              <a:t>=1,n</a:t>
            </a:r>
          </a:p>
          <a:p>
            <a:r>
              <a:rPr lang="en-GB" dirty="0" smtClean="0"/>
              <a:t>  do </a:t>
            </a:r>
            <a:r>
              <a:rPr lang="en-GB" dirty="0" err="1" smtClean="0"/>
              <a:t>i</a:t>
            </a:r>
            <a:r>
              <a:rPr lang="en-GB" dirty="0" smtClean="0"/>
              <a:t>=1,m</a:t>
            </a:r>
          </a:p>
          <a:p>
            <a:r>
              <a:rPr lang="en-GB" dirty="0"/>
              <a:t> </a:t>
            </a:r>
            <a:r>
              <a:rPr lang="en-GB" dirty="0" smtClean="0"/>
              <a:t>    A(</a:t>
            </a:r>
            <a:r>
              <a:rPr lang="en-GB" dirty="0" err="1"/>
              <a:t>i</a:t>
            </a:r>
            <a:r>
              <a:rPr lang="en-GB" dirty="0" err="1" smtClean="0"/>
              <a:t>,j</a:t>
            </a:r>
            <a:r>
              <a:rPr lang="en-GB" dirty="0" smtClean="0"/>
              <a:t>)=real(i,8)*j</a:t>
            </a:r>
          </a:p>
          <a:p>
            <a:r>
              <a:rPr lang="en-GB" dirty="0"/>
              <a:t> </a:t>
            </a:r>
            <a:r>
              <a:rPr lang="en-GB" dirty="0" smtClean="0"/>
              <a:t> end do</a:t>
            </a:r>
            <a:endParaRPr lang="en-GB" dirty="0"/>
          </a:p>
          <a:p>
            <a:r>
              <a:rPr lang="en-GB" dirty="0"/>
              <a:t>e</a:t>
            </a:r>
            <a:r>
              <a:rPr lang="en-GB" dirty="0" smtClean="0"/>
              <a:t>nd 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046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reading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000" i="1" dirty="0" smtClean="0"/>
              <a:t>Designing </a:t>
            </a:r>
            <a:r>
              <a:rPr lang="en-GB" sz="3000" i="1" dirty="0"/>
              <a:t>and Building Parallel </a:t>
            </a:r>
            <a:r>
              <a:rPr lang="en-GB" sz="3000" i="1" dirty="0" smtClean="0"/>
              <a:t>Programs </a:t>
            </a:r>
            <a:r>
              <a:rPr lang="en-GB" sz="3000" dirty="0"/>
              <a:t>Ian Foster. </a:t>
            </a:r>
          </a:p>
          <a:p>
            <a:pPr marL="0" indent="0">
              <a:buNone/>
            </a:pPr>
            <a:r>
              <a:rPr lang="en-GB" sz="3000" dirty="0" smtClean="0"/>
              <a:t>       </a:t>
            </a:r>
            <a:r>
              <a:rPr lang="en-GB" sz="3000" dirty="0" smtClean="0">
                <a:hlinkClick r:id="rId2"/>
              </a:rPr>
              <a:t>http</a:t>
            </a:r>
            <a:r>
              <a:rPr lang="en-GB" sz="3000" dirty="0">
                <a:hlinkClick r:id="rId2"/>
              </a:rPr>
              <a:t>://www-unix.mcs.anl.gov/dbpp</a:t>
            </a:r>
            <a:r>
              <a:rPr lang="en-GB" sz="3000" dirty="0" smtClean="0">
                <a:hlinkClick r:id="rId2"/>
              </a:rPr>
              <a:t>/</a:t>
            </a:r>
            <a:endParaRPr lang="en-GB" sz="3000" dirty="0"/>
          </a:p>
          <a:p>
            <a:r>
              <a:rPr lang="en-GB" sz="3000" i="1" dirty="0" smtClean="0"/>
              <a:t>Introduction </a:t>
            </a:r>
            <a:r>
              <a:rPr lang="en-GB" sz="3000" i="1" dirty="0"/>
              <a:t>to Parallel </a:t>
            </a:r>
            <a:r>
              <a:rPr lang="en-GB" sz="3000" i="1" dirty="0" smtClean="0"/>
              <a:t>Computing </a:t>
            </a:r>
            <a:r>
              <a:rPr lang="en-GB" sz="3000" dirty="0" err="1"/>
              <a:t>Ananth</a:t>
            </a:r>
            <a:r>
              <a:rPr lang="en-GB" sz="3000" dirty="0"/>
              <a:t> </a:t>
            </a:r>
            <a:r>
              <a:rPr lang="en-GB" sz="3000" dirty="0" err="1"/>
              <a:t>Grama</a:t>
            </a:r>
            <a:r>
              <a:rPr lang="en-GB" sz="3000" dirty="0"/>
              <a:t>, </a:t>
            </a:r>
            <a:r>
              <a:rPr lang="en-GB" sz="3000" dirty="0" err="1"/>
              <a:t>Anshul</a:t>
            </a:r>
            <a:r>
              <a:rPr lang="en-GB" sz="3000" dirty="0"/>
              <a:t> Gupta, George </a:t>
            </a:r>
            <a:r>
              <a:rPr lang="en-GB" sz="3000" dirty="0" err="1"/>
              <a:t>Karypis</a:t>
            </a:r>
            <a:r>
              <a:rPr lang="en-GB" sz="3000" dirty="0"/>
              <a:t>, </a:t>
            </a:r>
            <a:r>
              <a:rPr lang="en-GB" sz="3000" dirty="0" err="1"/>
              <a:t>Vipin</a:t>
            </a:r>
            <a:r>
              <a:rPr lang="en-GB" sz="3000" dirty="0"/>
              <a:t> Kumar. </a:t>
            </a:r>
          </a:p>
          <a:p>
            <a:pPr marL="0" indent="0">
              <a:buNone/>
            </a:pPr>
            <a:r>
              <a:rPr lang="en-GB" sz="3000" dirty="0" smtClean="0"/>
              <a:t>  </a:t>
            </a:r>
            <a:r>
              <a:rPr lang="en-GB" sz="3000" dirty="0" smtClean="0">
                <a:hlinkClick r:id="rId3"/>
              </a:rPr>
              <a:t>http</a:t>
            </a:r>
            <a:r>
              <a:rPr lang="en-GB" sz="3000" dirty="0">
                <a:hlinkClick r:id="rId3"/>
              </a:rPr>
              <a:t>://www-users.cs.umn.edu/~karypis/parbook</a:t>
            </a:r>
            <a:r>
              <a:rPr lang="en-GB" sz="3000" dirty="0" smtClean="0">
                <a:hlinkClick r:id="rId3"/>
              </a:rPr>
              <a:t>/</a:t>
            </a:r>
            <a:endParaRPr lang="en-GB" sz="3000" dirty="0" smtClean="0"/>
          </a:p>
          <a:p>
            <a:r>
              <a:rPr lang="en-GB" sz="3000" dirty="0" smtClean="0"/>
              <a:t>Introduction to Parallel Computing</a:t>
            </a:r>
          </a:p>
          <a:p>
            <a:pPr marL="0" indent="0">
              <a:buNone/>
            </a:pPr>
            <a:r>
              <a:rPr lang="en-GB" sz="3000" dirty="0" smtClean="0">
                <a:hlinkClick r:id="rId4"/>
              </a:rPr>
              <a:t>https</a:t>
            </a:r>
            <a:r>
              <a:rPr lang="en-GB" sz="3000" dirty="0">
                <a:hlinkClick r:id="rId4"/>
              </a:rPr>
              <a:t>://</a:t>
            </a:r>
            <a:r>
              <a:rPr lang="en-GB" sz="3000" dirty="0" smtClean="0">
                <a:hlinkClick r:id="rId4"/>
              </a:rPr>
              <a:t>computing.llnl.gov/tutorials/parallel_comp</a:t>
            </a:r>
            <a:endParaRPr lang="en-GB" sz="3000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2136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more…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737"/>
              </a:spcBef>
              <a:buFont typeface="Arial" charset="0"/>
              <a:buChar char="•"/>
              <a:defRPr/>
            </a:pPr>
            <a:r>
              <a:rPr lang="ga-IE" altLang="x-none" dirty="0">
                <a:cs typeface="Tahoma" pitchFamily="34" charset="-78"/>
                <a:sym typeface="Tahoma" charset="0"/>
              </a:rPr>
              <a:t>Michael Quinn, Parallel Programming in C with MPI and OpenMP</a:t>
            </a:r>
            <a:endParaRPr lang="en-GB" altLang="x-none" dirty="0">
              <a:cs typeface="Tahoma" pitchFamily="34" charset="-78"/>
              <a:sym typeface="Tahoma" charset="0"/>
            </a:endParaRPr>
          </a:p>
          <a:p>
            <a:pPr marL="0" indent="0">
              <a:spcBef>
                <a:spcPts val="737"/>
              </a:spcBef>
              <a:buNone/>
              <a:defRPr/>
            </a:pPr>
            <a:endParaRPr lang="ga-IE" altLang="x-none" dirty="0">
              <a:cs typeface="Tahoma" pitchFamily="34" charset="-78"/>
              <a:sym typeface="Tahoma" charset="0"/>
            </a:endParaRPr>
          </a:p>
          <a:p>
            <a:pPr>
              <a:spcBef>
                <a:spcPts val="737"/>
              </a:spcBef>
              <a:buFont typeface="Arial" charset="0"/>
              <a:buChar char="•"/>
              <a:defRPr/>
            </a:pPr>
            <a:r>
              <a:rPr lang="ga-IE" altLang="x-none" dirty="0">
                <a:cs typeface="Tahoma" pitchFamily="34" charset="-78"/>
                <a:sym typeface="Tahoma" charset="0"/>
              </a:rPr>
              <a:t>Georg Hager and Gerhard Wellein, Introduction to High Performance Computing for Scientists and Engineers</a:t>
            </a:r>
          </a:p>
          <a:p>
            <a:pPr marL="0" indent="0">
              <a:spcBef>
                <a:spcPts val="737"/>
              </a:spcBef>
              <a:buNone/>
              <a:defRPr/>
            </a:pPr>
            <a:r>
              <a:rPr lang="ga-IE" altLang="x-none" dirty="0">
                <a:cs typeface="Tahoma" pitchFamily="34" charset="-78"/>
                <a:sym typeface="Tahoma" charset="0"/>
              </a:rPr>
              <a:t>Also:</a:t>
            </a:r>
          </a:p>
          <a:p>
            <a:pPr>
              <a:spcBef>
                <a:spcPts val="737"/>
              </a:spcBef>
              <a:buFont typeface="Arial" charset="0"/>
              <a:buChar char="•"/>
              <a:defRPr/>
            </a:pPr>
            <a:r>
              <a:rPr lang="ga-IE" altLang="x-none" dirty="0">
                <a:cs typeface="Tahoma" pitchFamily="34" charset="-78"/>
                <a:sym typeface="Tahoma" charset="0"/>
              </a:rPr>
              <a:t>http://openmp.org/wp/openmp-specifications/</a:t>
            </a:r>
          </a:p>
          <a:p>
            <a:pPr>
              <a:spcBef>
                <a:spcPts val="737"/>
              </a:spcBef>
              <a:buFont typeface="Arial" charset="0"/>
              <a:buChar char="•"/>
              <a:defRPr/>
            </a:pPr>
            <a:r>
              <a:rPr lang="ga-IE" altLang="x-none" dirty="0">
                <a:cs typeface="Tahoma" pitchFamily="34" charset="-78"/>
                <a:sym typeface="Tahoma" charset="0"/>
              </a:rPr>
              <a:t>http://www.mcs.anl.gov/research/projects/mpi/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3193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Paradigms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/>
              <a:t>A variety of concepts:</a:t>
            </a:r>
          </a:p>
          <a:p>
            <a:pPr>
              <a:defRPr/>
            </a:pPr>
            <a:r>
              <a:rPr lang="en-US" dirty="0"/>
              <a:t>Threads</a:t>
            </a:r>
          </a:p>
          <a:p>
            <a:pPr>
              <a:defRPr/>
            </a:pPr>
            <a:r>
              <a:rPr lang="en-US" dirty="0"/>
              <a:t>Shared memory</a:t>
            </a:r>
          </a:p>
          <a:p>
            <a:pPr>
              <a:defRPr/>
            </a:pPr>
            <a:r>
              <a:rPr lang="en-US" dirty="0"/>
              <a:t>Message passing</a:t>
            </a:r>
          </a:p>
          <a:p>
            <a:pPr>
              <a:defRPr/>
            </a:pPr>
            <a:r>
              <a:rPr lang="en-US" dirty="0"/>
              <a:t>Distributed data</a:t>
            </a:r>
          </a:p>
          <a:p>
            <a:pPr>
              <a:defRPr/>
            </a:pPr>
            <a:r>
              <a:rPr lang="en-US" dirty="0"/>
              <a:t>Remote Memory Access</a:t>
            </a:r>
          </a:p>
          <a:p>
            <a:pPr>
              <a:defRPr/>
            </a:pPr>
            <a:r>
              <a:rPr lang="en-US" dirty="0"/>
              <a:t>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232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</a:t>
            </a:r>
            <a:r>
              <a:rPr lang="en-GB" dirty="0" err="1"/>
              <a:t>vs</a:t>
            </a:r>
            <a:r>
              <a:rPr lang="en-GB" dirty="0"/>
              <a:t> Distributed 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5400" y="1311741"/>
            <a:ext cx="2438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 smtClean="0">
                <a:latin typeface="+mn-lt"/>
              </a:rPr>
              <a:t>Shared memory</a:t>
            </a:r>
            <a:r>
              <a:rPr lang="en-GB" sz="2000" dirty="0" smtClean="0">
                <a:latin typeface="+mn-lt"/>
              </a:rPr>
              <a:t>:</a:t>
            </a:r>
          </a:p>
          <a:p>
            <a:r>
              <a:rPr lang="en-GB" sz="2000" dirty="0" smtClean="0">
                <a:latin typeface="+mn-lt"/>
              </a:rPr>
              <a:t>Single address memory space. All processors have access to a pool of shared memory.</a:t>
            </a:r>
            <a:endParaRPr lang="en-GB" sz="20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199" y="3581400"/>
            <a:ext cx="24384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 smtClean="0">
                <a:latin typeface="+mn-lt"/>
              </a:rPr>
              <a:t>Distributed memory</a:t>
            </a:r>
            <a:r>
              <a:rPr lang="en-GB" sz="2000" dirty="0" smtClean="0">
                <a:latin typeface="+mn-lt"/>
              </a:rPr>
              <a:t>: each processor has its own local memory. Must do message passing to exchange data between processors</a:t>
            </a:r>
            <a:endParaRPr lang="en-GB" sz="2000" dirty="0">
              <a:latin typeface="+mn-l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55576" y="1772816"/>
            <a:ext cx="2736304" cy="1772012"/>
            <a:chOff x="755576" y="1772816"/>
            <a:chExt cx="2736304" cy="1772012"/>
          </a:xfrm>
        </p:grpSpPr>
        <p:sp>
          <p:nvSpPr>
            <p:cNvPr id="3" name="Rectangle 2"/>
            <p:cNvSpPr/>
            <p:nvPr/>
          </p:nvSpPr>
          <p:spPr>
            <a:xfrm>
              <a:off x="1115616" y="3132971"/>
              <a:ext cx="1944216" cy="411857"/>
            </a:xfrm>
            <a:prstGeom prst="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Memory</a:t>
              </a:r>
              <a:endParaRPr lang="en-GB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55576" y="2492896"/>
              <a:ext cx="2736304" cy="2880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BUS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5576" y="1772816"/>
              <a:ext cx="432048" cy="360040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</a:t>
              </a:r>
              <a:endParaRPr lang="en-GB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31640" y="1772816"/>
              <a:ext cx="432048" cy="360040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</a:t>
              </a:r>
              <a:endParaRPr lang="en-GB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7704" y="1772816"/>
              <a:ext cx="432048" cy="360040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</a:t>
              </a:r>
              <a:endParaRPr lang="en-GB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83768" y="1772816"/>
              <a:ext cx="432048" cy="360040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</a:t>
              </a:r>
              <a:endParaRPr lang="en-GB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59832" y="1772816"/>
              <a:ext cx="432048" cy="360040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</a:t>
              </a:r>
              <a:endParaRPr lang="en-GB" dirty="0"/>
            </a:p>
          </p:txBody>
        </p:sp>
        <p:cxnSp>
          <p:nvCxnSpPr>
            <p:cNvPr id="16" name="Straight Connector 15"/>
            <p:cNvCxnSpPr>
              <a:stCxn id="10" idx="2"/>
            </p:cNvCxnSpPr>
            <p:nvPr/>
          </p:nvCxnSpPr>
          <p:spPr>
            <a:xfrm>
              <a:off x="971600" y="2132856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2"/>
            </p:cNvCxnSpPr>
            <p:nvPr/>
          </p:nvCxnSpPr>
          <p:spPr>
            <a:xfrm>
              <a:off x="1547664" y="2132856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2"/>
              <a:endCxn id="9" idx="0"/>
            </p:cNvCxnSpPr>
            <p:nvPr/>
          </p:nvCxnSpPr>
          <p:spPr>
            <a:xfrm>
              <a:off x="2123728" y="2132856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2"/>
            </p:cNvCxnSpPr>
            <p:nvPr/>
          </p:nvCxnSpPr>
          <p:spPr>
            <a:xfrm>
              <a:off x="2699792" y="2132856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4" idx="2"/>
            </p:cNvCxnSpPr>
            <p:nvPr/>
          </p:nvCxnSpPr>
          <p:spPr>
            <a:xfrm>
              <a:off x="3275856" y="2132856"/>
              <a:ext cx="744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123728" y="2780928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932040" y="3429000"/>
            <a:ext cx="2808312" cy="2016224"/>
            <a:chOff x="4932040" y="3429000"/>
            <a:chExt cx="2808312" cy="2016224"/>
          </a:xfrm>
        </p:grpSpPr>
        <p:sp>
          <p:nvSpPr>
            <p:cNvPr id="31" name="Rectangle 30"/>
            <p:cNvSpPr/>
            <p:nvPr/>
          </p:nvSpPr>
          <p:spPr>
            <a:xfrm>
              <a:off x="4932040" y="3429000"/>
              <a:ext cx="432048" cy="360040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</a:t>
              </a:r>
              <a:endParaRPr lang="en-GB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08104" y="3429000"/>
              <a:ext cx="432048" cy="360040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</a:t>
              </a:r>
              <a:endParaRPr lang="en-GB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84168" y="3429000"/>
              <a:ext cx="432048" cy="360040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</a:t>
              </a:r>
              <a:endParaRPr lang="en-GB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660232" y="3429000"/>
              <a:ext cx="432048" cy="360040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</a:t>
              </a:r>
              <a:endParaRPr lang="en-GB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36296" y="3429000"/>
              <a:ext cx="432048" cy="360040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</a:t>
              </a:r>
              <a:endParaRPr lang="en-GB" dirty="0"/>
            </a:p>
          </p:txBody>
        </p:sp>
        <p:cxnSp>
          <p:nvCxnSpPr>
            <p:cNvPr id="36" name="Straight Connector 35"/>
            <p:cNvCxnSpPr>
              <a:stCxn id="31" idx="2"/>
            </p:cNvCxnSpPr>
            <p:nvPr/>
          </p:nvCxnSpPr>
          <p:spPr>
            <a:xfrm>
              <a:off x="5148064" y="3789040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2" idx="2"/>
            </p:cNvCxnSpPr>
            <p:nvPr/>
          </p:nvCxnSpPr>
          <p:spPr>
            <a:xfrm>
              <a:off x="5724128" y="3789040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3" idx="2"/>
            </p:cNvCxnSpPr>
            <p:nvPr/>
          </p:nvCxnSpPr>
          <p:spPr>
            <a:xfrm>
              <a:off x="6300192" y="3789040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4" idx="2"/>
            </p:cNvCxnSpPr>
            <p:nvPr/>
          </p:nvCxnSpPr>
          <p:spPr>
            <a:xfrm>
              <a:off x="6876256" y="3789040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2"/>
            </p:cNvCxnSpPr>
            <p:nvPr/>
          </p:nvCxnSpPr>
          <p:spPr>
            <a:xfrm>
              <a:off x="7452320" y="3789040"/>
              <a:ext cx="744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4932040" y="4149080"/>
              <a:ext cx="432048" cy="360040"/>
            </a:xfrm>
            <a:prstGeom prst="rect">
              <a:avLst/>
            </a:prstGeom>
            <a:solidFill>
              <a:srgbClr val="00B0F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508104" y="4149080"/>
              <a:ext cx="432048" cy="360040"/>
            </a:xfrm>
            <a:prstGeom prst="rect">
              <a:avLst/>
            </a:prstGeom>
            <a:solidFill>
              <a:srgbClr val="00B0F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M</a:t>
              </a:r>
              <a:endParaRPr lang="en-GB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084168" y="4149080"/>
              <a:ext cx="432048" cy="360040"/>
            </a:xfrm>
            <a:prstGeom prst="rect">
              <a:avLst/>
            </a:prstGeom>
            <a:solidFill>
              <a:srgbClr val="00B0F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M</a:t>
              </a:r>
              <a:endParaRPr lang="en-GB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660232" y="4149080"/>
              <a:ext cx="432048" cy="360040"/>
            </a:xfrm>
            <a:prstGeom prst="rect">
              <a:avLst/>
            </a:prstGeom>
            <a:solidFill>
              <a:srgbClr val="00B0F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236296" y="4149080"/>
              <a:ext cx="432048" cy="360040"/>
            </a:xfrm>
            <a:prstGeom prst="rect">
              <a:avLst/>
            </a:prstGeom>
            <a:solidFill>
              <a:srgbClr val="00B0F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M</a:t>
              </a:r>
              <a:endParaRPr lang="en-GB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932040" y="4869160"/>
              <a:ext cx="2808312" cy="576064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Network</a:t>
              </a:r>
              <a:endParaRPr lang="en-GB" dirty="0"/>
            </a:p>
          </p:txBody>
        </p:sp>
        <p:cxnSp>
          <p:nvCxnSpPr>
            <p:cNvPr id="52" name="Straight Connector 51"/>
            <p:cNvCxnSpPr>
              <a:stCxn id="42" idx="2"/>
            </p:cNvCxnSpPr>
            <p:nvPr/>
          </p:nvCxnSpPr>
          <p:spPr>
            <a:xfrm>
              <a:off x="5724128" y="4509120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148064" y="4509120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300192" y="4509120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876256" y="4509120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452320" y="4509120"/>
              <a:ext cx="0" cy="3600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6634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ICHEC-CourseTemplate</Template>
  <TotalTime>26984</TotalTime>
  <Words>5523</Words>
  <Application>Microsoft Macintosh PowerPoint</Application>
  <PresentationFormat>On-screen Show (4:3)</PresentationFormat>
  <Paragraphs>1320</Paragraphs>
  <Slides>97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Custom Design</vt:lpstr>
      <vt:lpstr>Introduction to HPC</vt:lpstr>
      <vt:lpstr>Content</vt:lpstr>
      <vt:lpstr>Content</vt:lpstr>
      <vt:lpstr>What is HPC?</vt:lpstr>
      <vt:lpstr>Why HPC?</vt:lpstr>
      <vt:lpstr>Why HPC?</vt:lpstr>
      <vt:lpstr>Motivation</vt:lpstr>
      <vt:lpstr>HPC Today</vt:lpstr>
      <vt:lpstr>Where is used?</vt:lpstr>
      <vt:lpstr>Where is used?</vt:lpstr>
      <vt:lpstr>History of HPC</vt:lpstr>
      <vt:lpstr>History of HPC</vt:lpstr>
      <vt:lpstr>History of HPC</vt:lpstr>
      <vt:lpstr>Getting into HPC</vt:lpstr>
      <vt:lpstr>Content</vt:lpstr>
      <vt:lpstr>von Neumann Architecture</vt:lpstr>
      <vt:lpstr>Basic Concepts</vt:lpstr>
      <vt:lpstr>Basic Concepts</vt:lpstr>
      <vt:lpstr>Memory Hierarchy</vt:lpstr>
      <vt:lpstr>Memory Hierarchy</vt:lpstr>
      <vt:lpstr>Flynn Taxonomy</vt:lpstr>
      <vt:lpstr>Flynn Taxonomy</vt:lpstr>
      <vt:lpstr>Flynn Taxonomy</vt:lpstr>
      <vt:lpstr>Flynn Taxonomy</vt:lpstr>
      <vt:lpstr>Shared Memory</vt:lpstr>
      <vt:lpstr>Shared Memory</vt:lpstr>
      <vt:lpstr>Shared Memory</vt:lpstr>
      <vt:lpstr>Distributed Memory</vt:lpstr>
      <vt:lpstr>Distributed Memory</vt:lpstr>
      <vt:lpstr>Distributed Memory </vt:lpstr>
      <vt:lpstr>Distributed-Shared Memory</vt:lpstr>
      <vt:lpstr>Distributed-Shared Memory</vt:lpstr>
      <vt:lpstr>Heterogeneous Systems</vt:lpstr>
      <vt:lpstr>Heterogeneous Systems</vt:lpstr>
      <vt:lpstr>Heterogeneous Systems</vt:lpstr>
      <vt:lpstr>Content</vt:lpstr>
      <vt:lpstr>Basic Concepts</vt:lpstr>
      <vt:lpstr>Basic concepts </vt:lpstr>
      <vt:lpstr>www.top500.org</vt:lpstr>
      <vt:lpstr>www.green500.org</vt:lpstr>
      <vt:lpstr>Fionn</vt:lpstr>
      <vt:lpstr>Speedup</vt:lpstr>
      <vt:lpstr>Speedup</vt:lpstr>
      <vt:lpstr>Speedup</vt:lpstr>
      <vt:lpstr>Super Linear speedup</vt:lpstr>
      <vt:lpstr>Limits to speedup</vt:lpstr>
      <vt:lpstr>Amdahl’s Law</vt:lpstr>
      <vt:lpstr>Limits to speedup</vt:lpstr>
      <vt:lpstr>Efficiency</vt:lpstr>
      <vt:lpstr>Efficiency</vt:lpstr>
      <vt:lpstr>Gustafson-Barsis’ Law</vt:lpstr>
      <vt:lpstr>Scalability</vt:lpstr>
      <vt:lpstr>Communication</vt:lpstr>
      <vt:lpstr>Parallel performance factors</vt:lpstr>
      <vt:lpstr>Content</vt:lpstr>
      <vt:lpstr>Why Parallelisation?</vt:lpstr>
      <vt:lpstr>Serial vs parallel</vt:lpstr>
      <vt:lpstr>Types of Parallelism</vt:lpstr>
      <vt:lpstr>Basic Idea</vt:lpstr>
      <vt:lpstr>Data dependence</vt:lpstr>
      <vt:lpstr>Foster’s Design Methodology</vt:lpstr>
      <vt:lpstr>Partitioning</vt:lpstr>
      <vt:lpstr>Communication</vt:lpstr>
      <vt:lpstr>Agglomeration</vt:lpstr>
      <vt:lpstr>Mapping</vt:lpstr>
      <vt:lpstr>Parallelisation Strategies</vt:lpstr>
      <vt:lpstr>Shared Memory</vt:lpstr>
      <vt:lpstr>OpenMP Example C</vt:lpstr>
      <vt:lpstr>OpenMP Example Fortran</vt:lpstr>
      <vt:lpstr>Distributed Memory Programming</vt:lpstr>
      <vt:lpstr>Send/Receive</vt:lpstr>
      <vt:lpstr>MPI Example C</vt:lpstr>
      <vt:lpstr>MPI Example Fortran</vt:lpstr>
      <vt:lpstr>Content</vt:lpstr>
      <vt:lpstr>Practical</vt:lpstr>
      <vt:lpstr>Fionn</vt:lpstr>
      <vt:lpstr>Job Management</vt:lpstr>
      <vt:lpstr>Job Monitoring</vt:lpstr>
      <vt:lpstr>Module system</vt:lpstr>
      <vt:lpstr>Compilers</vt:lpstr>
      <vt:lpstr>Compiling with Optimisation Flags</vt:lpstr>
      <vt:lpstr>Intel MKL: Routines</vt:lpstr>
      <vt:lpstr>End</vt:lpstr>
      <vt:lpstr>Scheduling Policy - Fionn</vt:lpstr>
      <vt:lpstr>Scheduling policy</vt:lpstr>
      <vt:lpstr>Compiling</vt:lpstr>
      <vt:lpstr>Storage Quota</vt:lpstr>
      <vt:lpstr>Numerical Libraries</vt:lpstr>
      <vt:lpstr>Practical Session</vt:lpstr>
      <vt:lpstr>Storage Quota</vt:lpstr>
      <vt:lpstr>Timers</vt:lpstr>
      <vt:lpstr>Timers in code</vt:lpstr>
      <vt:lpstr>Arrays in C&amp;Fortran</vt:lpstr>
      <vt:lpstr>Further reading</vt:lpstr>
      <vt:lpstr>And more…</vt:lpstr>
      <vt:lpstr>Paradigms</vt:lpstr>
      <vt:lpstr>Shared vs Distributed Memory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HPC</dc:title>
  <dc:creator>alin marin elena</dc:creator>
  <cp:lastModifiedBy>Adam Ralph</cp:lastModifiedBy>
  <cp:revision>120</cp:revision>
  <dcterms:created xsi:type="dcterms:W3CDTF">2014-08-04T09:34:30Z</dcterms:created>
  <dcterms:modified xsi:type="dcterms:W3CDTF">2018-06-05T08:28:54Z</dcterms:modified>
</cp:coreProperties>
</file>